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76" r:id="rId2"/>
    <p:sldId id="256" r:id="rId3"/>
    <p:sldId id="257" r:id="rId4"/>
    <p:sldId id="258" r:id="rId5"/>
    <p:sldId id="282" r:id="rId6"/>
    <p:sldId id="280" r:id="rId7"/>
    <p:sldId id="260" r:id="rId8"/>
    <p:sldId id="261" r:id="rId9"/>
    <p:sldId id="262" r:id="rId10"/>
    <p:sldId id="279" r:id="rId11"/>
    <p:sldId id="277" r:id="rId12"/>
    <p:sldId id="264" r:id="rId13"/>
    <p:sldId id="265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CB6B49-654B-73D2-2255-9398F0811FB3}" v="113" dt="2025-04-24T09:12:57.504"/>
    <p1510:client id="{D92BE1F8-8F99-EB63-39D0-BFC4BD9284F0}" v="216" dt="2025-04-25T17:30:13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4F7BB9-32A1-4147-8A7A-FB84D1029563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9588D9-815E-4DBE-9F21-01CBBA054B5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/>
              </a:solidFill>
              <a:latin typeface="Book Antiqua"/>
            </a:rPr>
            <a:t>PROJECT GUIDE:</a:t>
          </a:r>
          <a:endParaRPr lang="en-US" dirty="0">
            <a:solidFill>
              <a:schemeClr val="bg1"/>
            </a:solidFill>
            <a:latin typeface="Book Antiqua"/>
          </a:endParaRPr>
        </a:p>
        <a:p>
          <a:pPr rtl="0">
            <a:lnSpc>
              <a:spcPct val="100000"/>
            </a:lnSpc>
            <a:defRPr cap="all"/>
          </a:pPr>
          <a:r>
            <a:rPr lang="en-US" b="0" dirty="0">
              <a:solidFill>
                <a:schemeClr val="bg1"/>
              </a:solidFill>
              <a:latin typeface="Book Antiqua"/>
            </a:rPr>
            <a:t>Mr</a:t>
          </a:r>
          <a:r>
            <a:rPr lang="en-US" dirty="0">
              <a:solidFill>
                <a:schemeClr val="bg1"/>
              </a:solidFill>
              <a:latin typeface="Book Antiqua"/>
            </a:rPr>
            <a:t>. Amit Patil  </a:t>
          </a:r>
        </a:p>
      </dgm:t>
    </dgm:pt>
    <dgm:pt modelId="{D900D119-65D2-45AB-92C4-8AB0F78EEFB1}" type="parTrans" cxnId="{EBB844C9-1589-4FAD-843B-A506A3D81B80}">
      <dgm:prSet/>
      <dgm:spPr/>
      <dgm:t>
        <a:bodyPr/>
        <a:lstStyle/>
        <a:p>
          <a:pPr algn="ctr"/>
          <a:endParaRPr lang="en-US"/>
        </a:p>
      </dgm:t>
    </dgm:pt>
    <dgm:pt modelId="{78C9369F-5A92-4E68-B03F-13836920E137}" type="sibTrans" cxnId="{EBB844C9-1589-4FAD-843B-A506A3D81B80}">
      <dgm:prSet/>
      <dgm:spPr/>
      <dgm:t>
        <a:bodyPr/>
        <a:lstStyle/>
        <a:p>
          <a:pPr algn="ctr"/>
          <a:endParaRPr lang="en-US"/>
        </a:p>
      </dgm:t>
    </dgm:pt>
    <dgm:pt modelId="{B2BC48CF-0BE6-46EF-8BFC-FC4DBC04F1DE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b="1" dirty="0">
              <a:solidFill>
                <a:schemeClr val="bg1"/>
              </a:solidFill>
              <a:latin typeface="Book Antiqua"/>
            </a:rPr>
            <a:t>Corse name </a:t>
          </a:r>
          <a:r>
            <a:rPr lang="en-US" dirty="0">
              <a:solidFill>
                <a:schemeClr val="bg1"/>
              </a:solidFill>
              <a:latin typeface="Book Antiqua"/>
            </a:rPr>
            <a:t>– </a:t>
          </a:r>
          <a:br>
            <a:rPr lang="en-US" dirty="0">
              <a:solidFill>
                <a:schemeClr val="bg1"/>
              </a:solidFill>
              <a:latin typeface="Book Antiqua"/>
            </a:rPr>
          </a:br>
          <a:r>
            <a:rPr lang="en-US" dirty="0">
              <a:solidFill>
                <a:schemeClr val="bg1"/>
              </a:solidFill>
              <a:latin typeface="Book Antiqua"/>
            </a:rPr>
            <a:t>(22060 )Capstone Project Execution and Report Writing</a:t>
          </a:r>
        </a:p>
      </dgm:t>
    </dgm:pt>
    <dgm:pt modelId="{D533CDB6-5CEB-45C7-90F5-C8A6AF617F48}" type="parTrans" cxnId="{879D9E82-99F5-4083-A998-6AB4D71F8648}">
      <dgm:prSet/>
      <dgm:spPr/>
      <dgm:t>
        <a:bodyPr/>
        <a:lstStyle/>
        <a:p>
          <a:pPr algn="ctr"/>
          <a:endParaRPr lang="en-US"/>
        </a:p>
      </dgm:t>
    </dgm:pt>
    <dgm:pt modelId="{A25A5784-D2EA-4185-BF64-63F60930A9F1}" type="sibTrans" cxnId="{879D9E82-99F5-4083-A998-6AB4D71F8648}">
      <dgm:prSet/>
      <dgm:spPr/>
      <dgm:t>
        <a:bodyPr/>
        <a:lstStyle/>
        <a:p>
          <a:pPr algn="ctr"/>
          <a:endParaRPr lang="en-US"/>
        </a:p>
      </dgm:t>
    </dgm:pt>
    <dgm:pt modelId="{BB4B147E-835E-436B-8A23-B0432172A6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  <a:latin typeface="Book Antiqua"/>
            </a:rPr>
            <a:t>Program name -</a:t>
          </a:r>
          <a:r>
            <a:rPr lang="en-US" b="1" dirty="0">
              <a:solidFill>
                <a:schemeClr val="bg1"/>
              </a:solidFill>
              <a:latin typeface="Book Antiqua"/>
            </a:rPr>
            <a:t>Electronics</a:t>
          </a:r>
          <a:r>
            <a:rPr lang="en-US" dirty="0">
              <a:solidFill>
                <a:schemeClr val="bg1"/>
              </a:solidFill>
              <a:latin typeface="Book Antiqua"/>
            </a:rPr>
            <a:t> &amp; </a:t>
          </a:r>
          <a:r>
            <a:rPr lang="en-US" b="1" dirty="0">
              <a:solidFill>
                <a:schemeClr val="bg1"/>
              </a:solidFill>
              <a:latin typeface="Book Antiqua"/>
            </a:rPr>
            <a:t>Telecommunication Engineering</a:t>
          </a:r>
          <a:r>
            <a:rPr lang="en-US" dirty="0">
              <a:solidFill>
                <a:schemeClr val="bg1"/>
              </a:solidFill>
              <a:latin typeface="Book Antiqua"/>
            </a:rPr>
            <a:t> </a:t>
          </a:r>
        </a:p>
      </dgm:t>
    </dgm:pt>
    <dgm:pt modelId="{43D9F188-8645-4C75-897E-C434B3924209}" type="parTrans" cxnId="{65BFA8F6-8443-43F8-B611-53480678C5F7}">
      <dgm:prSet/>
      <dgm:spPr/>
      <dgm:t>
        <a:bodyPr/>
        <a:lstStyle/>
        <a:p>
          <a:pPr algn="ctr"/>
          <a:endParaRPr lang="en-US"/>
        </a:p>
      </dgm:t>
    </dgm:pt>
    <dgm:pt modelId="{80F41809-70F1-42F7-89D0-887A53518AA2}" type="sibTrans" cxnId="{65BFA8F6-8443-43F8-B611-53480678C5F7}">
      <dgm:prSet/>
      <dgm:spPr/>
      <dgm:t>
        <a:bodyPr/>
        <a:lstStyle/>
        <a:p>
          <a:pPr algn="ctr"/>
          <a:endParaRPr lang="en-US"/>
        </a:p>
      </dgm:t>
    </dgm:pt>
    <dgm:pt modelId="{EFE6D99B-9FD9-4A1D-BFB7-EEF47F955D92}">
      <dgm:prSet/>
      <dgm:spPr/>
      <dgm:t>
        <a:bodyPr/>
        <a:lstStyle/>
        <a:p>
          <a:pPr algn="ctr"/>
          <a:endParaRPr lang="en-GB" dirty="0">
            <a:solidFill>
              <a:schemeClr val="bg1"/>
            </a:solidFill>
            <a:latin typeface="Book Antiqua"/>
          </a:endParaRPr>
        </a:p>
      </dgm:t>
    </dgm:pt>
    <dgm:pt modelId="{227FD81E-BF65-4D6E-9F6C-879F50ADEBF8}" type="parTrans" cxnId="{7A71B18C-1E63-4395-A004-D44321DF8F43}">
      <dgm:prSet/>
      <dgm:spPr/>
      <dgm:t>
        <a:bodyPr/>
        <a:lstStyle/>
        <a:p>
          <a:pPr algn="ctr"/>
          <a:endParaRPr lang="en-US"/>
        </a:p>
      </dgm:t>
    </dgm:pt>
    <dgm:pt modelId="{65AADDC4-0297-4EC1-9899-1DB79EBE8D7B}" type="sibTrans" cxnId="{7A71B18C-1E63-4395-A004-D44321DF8F43}">
      <dgm:prSet/>
      <dgm:spPr/>
      <dgm:t>
        <a:bodyPr/>
        <a:lstStyle/>
        <a:p>
          <a:pPr algn="ctr"/>
          <a:endParaRPr lang="en-US"/>
        </a:p>
      </dgm:t>
    </dgm:pt>
    <dgm:pt modelId="{34B4A25D-3235-4F88-8D76-5D79630C00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bg1"/>
              </a:solidFill>
              <a:latin typeface="Book Antiqua"/>
            </a:rPr>
            <a:t>Institution name </a:t>
          </a:r>
          <a:r>
            <a:rPr lang="en-US" dirty="0">
              <a:solidFill>
                <a:schemeClr val="bg1"/>
              </a:solidFill>
              <a:latin typeface="Book Antiqua"/>
            </a:rPr>
            <a:t>-</a:t>
          </a:r>
          <a:br>
            <a:rPr lang="en-US" dirty="0">
              <a:solidFill>
                <a:schemeClr val="bg1"/>
              </a:solidFill>
              <a:latin typeface="Book Antiqua"/>
            </a:rPr>
          </a:br>
          <a:r>
            <a:rPr lang="en-US" dirty="0">
              <a:solidFill>
                <a:schemeClr val="bg1"/>
              </a:solidFill>
              <a:latin typeface="Book Antiqua"/>
            </a:rPr>
            <a:t>Bharati Vidyapeeth’s Jawaharlal Nehru Institute Of Institute of Technology (Polytechnic)</a:t>
          </a:r>
        </a:p>
      </dgm:t>
    </dgm:pt>
    <dgm:pt modelId="{AE53312E-87C4-4036-A9F1-A54426FFA70F}" type="sibTrans" cxnId="{E1124663-5AE0-4F0A-B8B1-556BDD41D2CC}">
      <dgm:prSet/>
      <dgm:spPr/>
      <dgm:t>
        <a:bodyPr/>
        <a:lstStyle/>
        <a:p>
          <a:pPr algn="ctr"/>
          <a:endParaRPr lang="en-US"/>
        </a:p>
      </dgm:t>
    </dgm:pt>
    <dgm:pt modelId="{4B9AF489-8C15-4913-BEF6-06794010AF3E}" type="parTrans" cxnId="{E1124663-5AE0-4F0A-B8B1-556BDD41D2CC}">
      <dgm:prSet/>
      <dgm:spPr/>
      <dgm:t>
        <a:bodyPr/>
        <a:lstStyle/>
        <a:p>
          <a:pPr algn="ctr"/>
          <a:endParaRPr lang="en-US"/>
        </a:p>
      </dgm:t>
    </dgm:pt>
    <dgm:pt modelId="{49A59BF8-AFFF-463B-ADDC-C439D1B46FCA}" type="pres">
      <dgm:prSet presAssocID="{EA4F7BB9-32A1-4147-8A7A-FB84D1029563}" presName="root" presStyleCnt="0">
        <dgm:presLayoutVars>
          <dgm:dir/>
          <dgm:resizeHandles val="exact"/>
        </dgm:presLayoutVars>
      </dgm:prSet>
      <dgm:spPr/>
    </dgm:pt>
    <dgm:pt modelId="{33A35EAB-275A-43A8-B32A-D6C37B90CA76}" type="pres">
      <dgm:prSet presAssocID="{34B4A25D-3235-4F88-8D76-5D79630C008F}" presName="compNode" presStyleCnt="0"/>
      <dgm:spPr/>
    </dgm:pt>
    <dgm:pt modelId="{3CF7A313-C3CC-4BEB-BE92-B771289C60ED}" type="pres">
      <dgm:prSet presAssocID="{34B4A25D-3235-4F88-8D76-5D79630C008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7D15BBB-063E-4DE0-82A8-893597570202}" type="pres">
      <dgm:prSet presAssocID="{34B4A25D-3235-4F88-8D76-5D79630C00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3445136-D4F7-4C90-ACF6-B388522201C6}" type="pres">
      <dgm:prSet presAssocID="{34B4A25D-3235-4F88-8D76-5D79630C008F}" presName="spaceRect" presStyleCnt="0"/>
      <dgm:spPr/>
    </dgm:pt>
    <dgm:pt modelId="{77E909C7-7E6E-4977-A880-7A47ECF5FE93}" type="pres">
      <dgm:prSet presAssocID="{34B4A25D-3235-4F88-8D76-5D79630C008F}" presName="textRect" presStyleLbl="revTx" presStyleIdx="0" presStyleCnt="4">
        <dgm:presLayoutVars>
          <dgm:chMax val="1"/>
          <dgm:chPref val="1"/>
        </dgm:presLayoutVars>
      </dgm:prSet>
      <dgm:spPr/>
    </dgm:pt>
    <dgm:pt modelId="{63DE2D68-1B8C-4F9D-85F2-4C18D0F8393A}" type="pres">
      <dgm:prSet presAssocID="{AE53312E-87C4-4036-A9F1-A54426FFA70F}" presName="sibTrans" presStyleCnt="0"/>
      <dgm:spPr/>
    </dgm:pt>
    <dgm:pt modelId="{908622CD-D1D0-4ED3-8AE6-CB9017748349}" type="pres">
      <dgm:prSet presAssocID="{BB4B147E-835E-436B-8A23-B0432172A65B}" presName="compNode" presStyleCnt="0"/>
      <dgm:spPr/>
    </dgm:pt>
    <dgm:pt modelId="{3E257D38-9275-4736-992E-659D56B30BA9}" type="pres">
      <dgm:prSet presAssocID="{BB4B147E-835E-436B-8A23-B0432172A65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2B7CE90-A096-4992-A731-3F4DC694DD0A}" type="pres">
      <dgm:prSet presAssocID="{BB4B147E-835E-436B-8A23-B0432172A6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8A9F453-26B9-49B8-B906-08FBD9504893}" type="pres">
      <dgm:prSet presAssocID="{BB4B147E-835E-436B-8A23-B0432172A65B}" presName="spaceRect" presStyleCnt="0"/>
      <dgm:spPr/>
    </dgm:pt>
    <dgm:pt modelId="{04F1A7C4-AB5E-464B-AC92-1C385AF8E813}" type="pres">
      <dgm:prSet presAssocID="{BB4B147E-835E-436B-8A23-B0432172A65B}" presName="textRect" presStyleLbl="revTx" presStyleIdx="1" presStyleCnt="4">
        <dgm:presLayoutVars>
          <dgm:chMax val="1"/>
          <dgm:chPref val="1"/>
        </dgm:presLayoutVars>
      </dgm:prSet>
      <dgm:spPr/>
    </dgm:pt>
    <dgm:pt modelId="{8964C3BE-080C-485E-A39F-B6706C5CD0C0}" type="pres">
      <dgm:prSet presAssocID="{80F41809-70F1-42F7-89D0-887A53518AA2}" presName="sibTrans" presStyleCnt="0"/>
      <dgm:spPr/>
    </dgm:pt>
    <dgm:pt modelId="{336F1FF0-F492-4556-8B08-6EB3521612D8}" type="pres">
      <dgm:prSet presAssocID="{B2BC48CF-0BE6-46EF-8BFC-FC4DBC04F1DE}" presName="compNode" presStyleCnt="0"/>
      <dgm:spPr/>
    </dgm:pt>
    <dgm:pt modelId="{78D7D8C1-34E6-4078-9F2F-CC2328CA90D9}" type="pres">
      <dgm:prSet presAssocID="{B2BC48CF-0BE6-46EF-8BFC-FC4DBC04F1D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6D38FD3-D29A-4EDC-9C82-991D468BD2E5}" type="pres">
      <dgm:prSet presAssocID="{B2BC48CF-0BE6-46EF-8BFC-FC4DBC04F1D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1DB0A66E-7A0C-4C6F-87EC-8B80D1411D44}" type="pres">
      <dgm:prSet presAssocID="{B2BC48CF-0BE6-46EF-8BFC-FC4DBC04F1DE}" presName="spaceRect" presStyleCnt="0"/>
      <dgm:spPr/>
    </dgm:pt>
    <dgm:pt modelId="{07D3E315-F5C3-4384-9E54-26246A666894}" type="pres">
      <dgm:prSet presAssocID="{B2BC48CF-0BE6-46EF-8BFC-FC4DBC04F1DE}" presName="textRect" presStyleLbl="revTx" presStyleIdx="2" presStyleCnt="4">
        <dgm:presLayoutVars>
          <dgm:chMax val="1"/>
          <dgm:chPref val="1"/>
        </dgm:presLayoutVars>
      </dgm:prSet>
      <dgm:spPr/>
    </dgm:pt>
    <dgm:pt modelId="{65DE9CEE-A8E7-4C25-B7F3-D047515F20B1}" type="pres">
      <dgm:prSet presAssocID="{A25A5784-D2EA-4185-BF64-63F60930A9F1}" presName="sibTrans" presStyleCnt="0"/>
      <dgm:spPr/>
    </dgm:pt>
    <dgm:pt modelId="{512CD7C0-11C4-467B-B250-1C9DAE9287D4}" type="pres">
      <dgm:prSet presAssocID="{1F9588D9-815E-4DBE-9F21-01CBBA054B58}" presName="compNode" presStyleCnt="0"/>
      <dgm:spPr/>
    </dgm:pt>
    <dgm:pt modelId="{BCA07DC0-83F3-4D02-A146-C4A62D9BB162}" type="pres">
      <dgm:prSet presAssocID="{1F9588D9-815E-4DBE-9F21-01CBBA054B5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22CE963-EE54-448B-8985-CB22C8991E91}" type="pres">
      <dgm:prSet presAssocID="{1F9588D9-815E-4DBE-9F21-01CBBA054B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5E9FA2C-D792-4459-A2A0-77FC4B21AA8D}" type="pres">
      <dgm:prSet presAssocID="{1F9588D9-815E-4DBE-9F21-01CBBA054B58}" presName="spaceRect" presStyleCnt="0"/>
      <dgm:spPr/>
    </dgm:pt>
    <dgm:pt modelId="{04417FF1-39BB-465F-90B9-DA6CEBBF895D}" type="pres">
      <dgm:prSet presAssocID="{1F9588D9-815E-4DBE-9F21-01CBBA054B5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519EF04-ED7D-4B76-A051-01965AE56653}" type="presOf" srcId="{EA4F7BB9-32A1-4147-8A7A-FB84D1029563}" destId="{49A59BF8-AFFF-463B-ADDC-C439D1B46FCA}" srcOrd="0" destOrd="0" presId="urn:microsoft.com/office/officeart/2018/5/layout/IconLeafLabelList"/>
    <dgm:cxn modelId="{5B75D430-4FF3-4C20-879E-83FC8299DFC8}" type="presOf" srcId="{BB4B147E-835E-436B-8A23-B0432172A65B}" destId="{04F1A7C4-AB5E-464B-AC92-1C385AF8E813}" srcOrd="0" destOrd="0" presId="urn:microsoft.com/office/officeart/2018/5/layout/IconLeafLabelList"/>
    <dgm:cxn modelId="{E1124663-5AE0-4F0A-B8B1-556BDD41D2CC}" srcId="{EA4F7BB9-32A1-4147-8A7A-FB84D1029563}" destId="{34B4A25D-3235-4F88-8D76-5D79630C008F}" srcOrd="0" destOrd="0" parTransId="{4B9AF489-8C15-4913-BEF6-06794010AF3E}" sibTransId="{AE53312E-87C4-4036-A9F1-A54426FFA70F}"/>
    <dgm:cxn modelId="{71D95C51-1D4C-4EDF-A949-512E3C653F58}" type="presOf" srcId="{B2BC48CF-0BE6-46EF-8BFC-FC4DBC04F1DE}" destId="{07D3E315-F5C3-4384-9E54-26246A666894}" srcOrd="0" destOrd="0" presId="urn:microsoft.com/office/officeart/2018/5/layout/IconLeafLabelList"/>
    <dgm:cxn modelId="{879D9E82-99F5-4083-A998-6AB4D71F8648}" srcId="{EA4F7BB9-32A1-4147-8A7A-FB84D1029563}" destId="{B2BC48CF-0BE6-46EF-8BFC-FC4DBC04F1DE}" srcOrd="2" destOrd="0" parTransId="{D533CDB6-5CEB-45C7-90F5-C8A6AF617F48}" sibTransId="{A25A5784-D2EA-4185-BF64-63F60930A9F1}"/>
    <dgm:cxn modelId="{7A71B18C-1E63-4395-A004-D44321DF8F43}" srcId="{BB4B147E-835E-436B-8A23-B0432172A65B}" destId="{EFE6D99B-9FD9-4A1D-BFB7-EEF47F955D92}" srcOrd="0" destOrd="0" parTransId="{227FD81E-BF65-4D6E-9F6C-879F50ADEBF8}" sibTransId="{65AADDC4-0297-4EC1-9899-1DB79EBE8D7B}"/>
    <dgm:cxn modelId="{EBB844C9-1589-4FAD-843B-A506A3D81B80}" srcId="{EA4F7BB9-32A1-4147-8A7A-FB84D1029563}" destId="{1F9588D9-815E-4DBE-9F21-01CBBA054B58}" srcOrd="3" destOrd="0" parTransId="{D900D119-65D2-45AB-92C4-8AB0F78EEFB1}" sibTransId="{78C9369F-5A92-4E68-B03F-13836920E137}"/>
    <dgm:cxn modelId="{57CC8CC9-4E5F-40CE-81C9-81D0616636A4}" type="presOf" srcId="{1F9588D9-815E-4DBE-9F21-01CBBA054B58}" destId="{04417FF1-39BB-465F-90B9-DA6CEBBF895D}" srcOrd="0" destOrd="0" presId="urn:microsoft.com/office/officeart/2018/5/layout/IconLeafLabelList"/>
    <dgm:cxn modelId="{65BFA8F6-8443-43F8-B611-53480678C5F7}" srcId="{EA4F7BB9-32A1-4147-8A7A-FB84D1029563}" destId="{BB4B147E-835E-436B-8A23-B0432172A65B}" srcOrd="1" destOrd="0" parTransId="{43D9F188-8645-4C75-897E-C434B3924209}" sibTransId="{80F41809-70F1-42F7-89D0-887A53518AA2}"/>
    <dgm:cxn modelId="{7BBC59FF-4DA6-42E1-B3FB-6DB2D9E3C8B8}" type="presOf" srcId="{34B4A25D-3235-4F88-8D76-5D79630C008F}" destId="{77E909C7-7E6E-4977-A880-7A47ECF5FE93}" srcOrd="0" destOrd="0" presId="urn:microsoft.com/office/officeart/2018/5/layout/IconLeafLabelList"/>
    <dgm:cxn modelId="{BF570698-BA51-4BB9-A3B2-4D55B4C1A9A7}" type="presParOf" srcId="{49A59BF8-AFFF-463B-ADDC-C439D1B46FCA}" destId="{33A35EAB-275A-43A8-B32A-D6C37B90CA76}" srcOrd="0" destOrd="0" presId="urn:microsoft.com/office/officeart/2018/5/layout/IconLeafLabelList"/>
    <dgm:cxn modelId="{FDF3097D-C0FE-4BAC-ACB9-62133494BE3F}" type="presParOf" srcId="{33A35EAB-275A-43A8-B32A-D6C37B90CA76}" destId="{3CF7A313-C3CC-4BEB-BE92-B771289C60ED}" srcOrd="0" destOrd="0" presId="urn:microsoft.com/office/officeart/2018/5/layout/IconLeafLabelList"/>
    <dgm:cxn modelId="{32243CCE-D6C5-4B48-AE71-7F191EBECCA4}" type="presParOf" srcId="{33A35EAB-275A-43A8-B32A-D6C37B90CA76}" destId="{F7D15BBB-063E-4DE0-82A8-893597570202}" srcOrd="1" destOrd="0" presId="urn:microsoft.com/office/officeart/2018/5/layout/IconLeafLabelList"/>
    <dgm:cxn modelId="{6D007A2A-45EE-468D-9919-EB3065E93488}" type="presParOf" srcId="{33A35EAB-275A-43A8-B32A-D6C37B90CA76}" destId="{F3445136-D4F7-4C90-ACF6-B388522201C6}" srcOrd="2" destOrd="0" presId="urn:microsoft.com/office/officeart/2018/5/layout/IconLeafLabelList"/>
    <dgm:cxn modelId="{2CB8D006-CD4E-4E37-921B-0FC058D2B250}" type="presParOf" srcId="{33A35EAB-275A-43A8-B32A-D6C37B90CA76}" destId="{77E909C7-7E6E-4977-A880-7A47ECF5FE93}" srcOrd="3" destOrd="0" presId="urn:microsoft.com/office/officeart/2018/5/layout/IconLeafLabelList"/>
    <dgm:cxn modelId="{7A97A17F-ADBE-4786-8099-0417FE61BB80}" type="presParOf" srcId="{49A59BF8-AFFF-463B-ADDC-C439D1B46FCA}" destId="{63DE2D68-1B8C-4F9D-85F2-4C18D0F8393A}" srcOrd="1" destOrd="0" presId="urn:microsoft.com/office/officeart/2018/5/layout/IconLeafLabelList"/>
    <dgm:cxn modelId="{F2AEC01F-371A-478A-8A94-0C48396B4A89}" type="presParOf" srcId="{49A59BF8-AFFF-463B-ADDC-C439D1B46FCA}" destId="{908622CD-D1D0-4ED3-8AE6-CB9017748349}" srcOrd="2" destOrd="0" presId="urn:microsoft.com/office/officeart/2018/5/layout/IconLeafLabelList"/>
    <dgm:cxn modelId="{D638EDB5-CE48-49FF-9468-C0D703941441}" type="presParOf" srcId="{908622CD-D1D0-4ED3-8AE6-CB9017748349}" destId="{3E257D38-9275-4736-992E-659D56B30BA9}" srcOrd="0" destOrd="0" presId="urn:microsoft.com/office/officeart/2018/5/layout/IconLeafLabelList"/>
    <dgm:cxn modelId="{0A4D6F59-9512-41DC-B978-129C28A0A8C3}" type="presParOf" srcId="{908622CD-D1D0-4ED3-8AE6-CB9017748349}" destId="{A2B7CE90-A096-4992-A731-3F4DC694DD0A}" srcOrd="1" destOrd="0" presId="urn:microsoft.com/office/officeart/2018/5/layout/IconLeafLabelList"/>
    <dgm:cxn modelId="{3C90BCDE-735D-4C80-AC7C-7679D3D95D72}" type="presParOf" srcId="{908622CD-D1D0-4ED3-8AE6-CB9017748349}" destId="{F8A9F453-26B9-49B8-B906-08FBD9504893}" srcOrd="2" destOrd="0" presId="urn:microsoft.com/office/officeart/2018/5/layout/IconLeafLabelList"/>
    <dgm:cxn modelId="{B911701A-8EA3-4D28-ACBE-5D9DC0A1BB1A}" type="presParOf" srcId="{908622CD-D1D0-4ED3-8AE6-CB9017748349}" destId="{04F1A7C4-AB5E-464B-AC92-1C385AF8E813}" srcOrd="3" destOrd="0" presId="urn:microsoft.com/office/officeart/2018/5/layout/IconLeafLabelList"/>
    <dgm:cxn modelId="{093441FA-038F-4F19-8635-1E3D7ECE8EA9}" type="presParOf" srcId="{49A59BF8-AFFF-463B-ADDC-C439D1B46FCA}" destId="{8964C3BE-080C-485E-A39F-B6706C5CD0C0}" srcOrd="3" destOrd="0" presId="urn:microsoft.com/office/officeart/2018/5/layout/IconLeafLabelList"/>
    <dgm:cxn modelId="{64C47FB9-AFA6-49B5-8B53-04DC484F44EB}" type="presParOf" srcId="{49A59BF8-AFFF-463B-ADDC-C439D1B46FCA}" destId="{336F1FF0-F492-4556-8B08-6EB3521612D8}" srcOrd="4" destOrd="0" presId="urn:microsoft.com/office/officeart/2018/5/layout/IconLeafLabelList"/>
    <dgm:cxn modelId="{31E060B4-F20A-4039-9FC1-257B92C24017}" type="presParOf" srcId="{336F1FF0-F492-4556-8B08-6EB3521612D8}" destId="{78D7D8C1-34E6-4078-9F2F-CC2328CA90D9}" srcOrd="0" destOrd="0" presId="urn:microsoft.com/office/officeart/2018/5/layout/IconLeafLabelList"/>
    <dgm:cxn modelId="{8E656CFE-8781-43AB-9A87-87A8BA1F0FA2}" type="presParOf" srcId="{336F1FF0-F492-4556-8B08-6EB3521612D8}" destId="{06D38FD3-D29A-4EDC-9C82-991D468BD2E5}" srcOrd="1" destOrd="0" presId="urn:microsoft.com/office/officeart/2018/5/layout/IconLeafLabelList"/>
    <dgm:cxn modelId="{DADB3865-33CF-401D-8B04-6AACC58AE36B}" type="presParOf" srcId="{336F1FF0-F492-4556-8B08-6EB3521612D8}" destId="{1DB0A66E-7A0C-4C6F-87EC-8B80D1411D44}" srcOrd="2" destOrd="0" presId="urn:microsoft.com/office/officeart/2018/5/layout/IconLeafLabelList"/>
    <dgm:cxn modelId="{2C746B17-2EA0-4EEB-9ECA-18608D5834BE}" type="presParOf" srcId="{336F1FF0-F492-4556-8B08-6EB3521612D8}" destId="{07D3E315-F5C3-4384-9E54-26246A666894}" srcOrd="3" destOrd="0" presId="urn:microsoft.com/office/officeart/2018/5/layout/IconLeafLabelList"/>
    <dgm:cxn modelId="{909CDEFA-3E77-4713-A7F2-606EED2EE7DB}" type="presParOf" srcId="{49A59BF8-AFFF-463B-ADDC-C439D1B46FCA}" destId="{65DE9CEE-A8E7-4C25-B7F3-D047515F20B1}" srcOrd="5" destOrd="0" presId="urn:microsoft.com/office/officeart/2018/5/layout/IconLeafLabelList"/>
    <dgm:cxn modelId="{1908772F-49D9-4B98-8A0F-292A7F776786}" type="presParOf" srcId="{49A59BF8-AFFF-463B-ADDC-C439D1B46FCA}" destId="{512CD7C0-11C4-467B-B250-1C9DAE9287D4}" srcOrd="6" destOrd="0" presId="urn:microsoft.com/office/officeart/2018/5/layout/IconLeafLabelList"/>
    <dgm:cxn modelId="{C6658360-D75C-436F-9EC9-36355DE0C682}" type="presParOf" srcId="{512CD7C0-11C4-467B-B250-1C9DAE9287D4}" destId="{BCA07DC0-83F3-4D02-A146-C4A62D9BB162}" srcOrd="0" destOrd="0" presId="urn:microsoft.com/office/officeart/2018/5/layout/IconLeafLabelList"/>
    <dgm:cxn modelId="{A1E09354-4ABF-4507-9445-2396994D4DBD}" type="presParOf" srcId="{512CD7C0-11C4-467B-B250-1C9DAE9287D4}" destId="{C22CE963-EE54-448B-8985-CB22C8991E91}" srcOrd="1" destOrd="0" presId="urn:microsoft.com/office/officeart/2018/5/layout/IconLeafLabelList"/>
    <dgm:cxn modelId="{70A55B44-FB36-4AA8-AC80-A4D2C8DE8793}" type="presParOf" srcId="{512CD7C0-11C4-467B-B250-1C9DAE9287D4}" destId="{25E9FA2C-D792-4459-A2A0-77FC4B21AA8D}" srcOrd="2" destOrd="0" presId="urn:microsoft.com/office/officeart/2018/5/layout/IconLeafLabelList"/>
    <dgm:cxn modelId="{EC612EC1-6970-47FF-882B-E74425A9848F}" type="presParOf" srcId="{512CD7C0-11C4-467B-B250-1C9DAE9287D4}" destId="{04417FF1-39BB-465F-90B9-DA6CEBBF895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75D9B7-1A17-4945-B076-7B019CF6650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5E8E4C56-7A2F-43DB-B465-E46A6976997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Sensor Nodes (N1, N2, N3) with DHT22 + Soil Sensors</a:t>
          </a:r>
          <a:endParaRPr lang="en-US"/>
        </a:p>
      </dgm:t>
    </dgm:pt>
    <dgm:pt modelId="{4A218AED-07EF-49AD-A592-19E2F5035D87}" type="parTrans" cxnId="{849E893D-D4AF-4250-AA65-6C6D398CACD2}">
      <dgm:prSet/>
      <dgm:spPr/>
      <dgm:t>
        <a:bodyPr/>
        <a:lstStyle/>
        <a:p>
          <a:endParaRPr lang="en-US"/>
        </a:p>
      </dgm:t>
    </dgm:pt>
    <dgm:pt modelId="{70FDAE8C-6114-4476-B238-56739703AFF6}" type="sibTrans" cxnId="{849E893D-D4AF-4250-AA65-6C6D398CACD2}">
      <dgm:prSet/>
      <dgm:spPr/>
      <dgm:t>
        <a:bodyPr/>
        <a:lstStyle/>
        <a:p>
          <a:endParaRPr lang="en-US"/>
        </a:p>
      </dgm:t>
    </dgm:pt>
    <dgm:pt modelId="{24D34D7B-8867-4629-8F7C-1005D24E46F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NRF24L01 transmits data to ESP32 Receiver</a:t>
          </a:r>
          <a:endParaRPr lang="en-US"/>
        </a:p>
      </dgm:t>
    </dgm:pt>
    <dgm:pt modelId="{33496ADA-66A8-44B7-B886-9A7EF2F740CD}" type="parTrans" cxnId="{58B8546B-E055-4516-A44B-C83A7D1997E0}">
      <dgm:prSet/>
      <dgm:spPr/>
      <dgm:t>
        <a:bodyPr/>
        <a:lstStyle/>
        <a:p>
          <a:endParaRPr lang="en-US"/>
        </a:p>
      </dgm:t>
    </dgm:pt>
    <dgm:pt modelId="{0884B1DF-F81D-46F0-B1CF-8C69BEA777FC}" type="sibTrans" cxnId="{58B8546B-E055-4516-A44B-C83A7D1997E0}">
      <dgm:prSet/>
      <dgm:spPr/>
      <dgm:t>
        <a:bodyPr/>
        <a:lstStyle/>
        <a:p>
          <a:endParaRPr lang="en-US"/>
        </a:p>
      </dgm:t>
    </dgm:pt>
    <dgm:pt modelId="{2042197A-3823-4909-A61F-535FEBB9464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ESP32 sends data to Blynk Cloud</a:t>
          </a:r>
          <a:endParaRPr lang="en-US"/>
        </a:p>
      </dgm:t>
    </dgm:pt>
    <dgm:pt modelId="{07FF87B8-3B90-4FA2-8818-C806C3C73D1B}" type="parTrans" cxnId="{D1621C1A-7CDF-4CF6-B271-7605BA7286B7}">
      <dgm:prSet/>
      <dgm:spPr/>
      <dgm:t>
        <a:bodyPr/>
        <a:lstStyle/>
        <a:p>
          <a:endParaRPr lang="en-US"/>
        </a:p>
      </dgm:t>
    </dgm:pt>
    <dgm:pt modelId="{AD3A48B2-E44F-4663-862F-5A6AD8B9A26B}" type="sibTrans" cxnId="{D1621C1A-7CDF-4CF6-B271-7605BA7286B7}">
      <dgm:prSet/>
      <dgm:spPr/>
      <dgm:t>
        <a:bodyPr/>
        <a:lstStyle/>
        <a:p>
          <a:endParaRPr lang="en-US"/>
        </a:p>
      </dgm:t>
    </dgm:pt>
    <dgm:pt modelId="{DAE9605E-71A0-451D-BA36-142351FFF99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Mobile app displays real-time data and alerts</a:t>
          </a:r>
          <a:endParaRPr lang="en-US"/>
        </a:p>
      </dgm:t>
    </dgm:pt>
    <dgm:pt modelId="{4E62937D-4828-4A29-8BE7-34D10BAE271D}" type="parTrans" cxnId="{CF9FEB34-9A99-4FD1-B912-923A8DD9F205}">
      <dgm:prSet/>
      <dgm:spPr/>
      <dgm:t>
        <a:bodyPr/>
        <a:lstStyle/>
        <a:p>
          <a:endParaRPr lang="en-US"/>
        </a:p>
      </dgm:t>
    </dgm:pt>
    <dgm:pt modelId="{FB22EC28-A22A-48E2-A5C0-792574C8DA3E}" type="sibTrans" cxnId="{CF9FEB34-9A99-4FD1-B912-923A8DD9F205}">
      <dgm:prSet/>
      <dgm:spPr/>
      <dgm:t>
        <a:bodyPr/>
        <a:lstStyle/>
        <a:p>
          <a:endParaRPr lang="en-US"/>
        </a:p>
      </dgm:t>
    </dgm:pt>
    <dgm:pt modelId="{C6A064CC-F038-4675-BF96-83AB1FFAFD93}" type="pres">
      <dgm:prSet presAssocID="{8375D9B7-1A17-4945-B076-7B019CF6650E}" presName="root" presStyleCnt="0">
        <dgm:presLayoutVars>
          <dgm:dir/>
          <dgm:resizeHandles val="exact"/>
        </dgm:presLayoutVars>
      </dgm:prSet>
      <dgm:spPr/>
    </dgm:pt>
    <dgm:pt modelId="{AEC4BE52-055D-4AA2-AB7F-0E87B332E75C}" type="pres">
      <dgm:prSet presAssocID="{5E8E4C56-7A2F-43DB-B465-E46A69769975}" presName="compNode" presStyleCnt="0"/>
      <dgm:spPr/>
    </dgm:pt>
    <dgm:pt modelId="{6F9E2AFF-1C7B-4B95-AAA9-736CDE4E345F}" type="pres">
      <dgm:prSet presAssocID="{5E8E4C56-7A2F-43DB-B465-E46A69769975}" presName="bgRect" presStyleLbl="bgShp" presStyleIdx="0" presStyleCnt="4"/>
      <dgm:spPr/>
    </dgm:pt>
    <dgm:pt modelId="{64096765-4CB4-443D-AA51-F7D0136A5CE5}" type="pres">
      <dgm:prSet presAssocID="{5E8E4C56-7A2F-43DB-B465-E46A697699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4EFD1BF-7140-4203-A245-E4FC4ADD0F86}" type="pres">
      <dgm:prSet presAssocID="{5E8E4C56-7A2F-43DB-B465-E46A69769975}" presName="spaceRect" presStyleCnt="0"/>
      <dgm:spPr/>
    </dgm:pt>
    <dgm:pt modelId="{05B5234C-4C9C-47C5-A116-A7B59322CDA2}" type="pres">
      <dgm:prSet presAssocID="{5E8E4C56-7A2F-43DB-B465-E46A69769975}" presName="parTx" presStyleLbl="revTx" presStyleIdx="0" presStyleCnt="4">
        <dgm:presLayoutVars>
          <dgm:chMax val="0"/>
          <dgm:chPref val="0"/>
        </dgm:presLayoutVars>
      </dgm:prSet>
      <dgm:spPr/>
    </dgm:pt>
    <dgm:pt modelId="{FEDD8FDE-5122-48B8-8F6D-E2DE39A96F59}" type="pres">
      <dgm:prSet presAssocID="{70FDAE8C-6114-4476-B238-56739703AFF6}" presName="sibTrans" presStyleCnt="0"/>
      <dgm:spPr/>
    </dgm:pt>
    <dgm:pt modelId="{249B9876-281F-468D-BDD0-71EC509CDBD6}" type="pres">
      <dgm:prSet presAssocID="{24D34D7B-8867-4629-8F7C-1005D24E46FD}" presName="compNode" presStyleCnt="0"/>
      <dgm:spPr/>
    </dgm:pt>
    <dgm:pt modelId="{AD7E6A82-6183-4572-81EB-5CC982F0FCDC}" type="pres">
      <dgm:prSet presAssocID="{24D34D7B-8867-4629-8F7C-1005D24E46FD}" presName="bgRect" presStyleLbl="bgShp" presStyleIdx="1" presStyleCnt="4"/>
      <dgm:spPr/>
    </dgm:pt>
    <dgm:pt modelId="{DCDC5116-9637-4219-ADB9-161FD3BAC897}" type="pres">
      <dgm:prSet presAssocID="{24D34D7B-8867-4629-8F7C-1005D24E46F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BB20BE9-267A-402D-8D94-9E0A6ED503E0}" type="pres">
      <dgm:prSet presAssocID="{24D34D7B-8867-4629-8F7C-1005D24E46FD}" presName="spaceRect" presStyleCnt="0"/>
      <dgm:spPr/>
    </dgm:pt>
    <dgm:pt modelId="{260201D0-03EE-41CA-886F-B580A4BC42BD}" type="pres">
      <dgm:prSet presAssocID="{24D34D7B-8867-4629-8F7C-1005D24E46FD}" presName="parTx" presStyleLbl="revTx" presStyleIdx="1" presStyleCnt="4">
        <dgm:presLayoutVars>
          <dgm:chMax val="0"/>
          <dgm:chPref val="0"/>
        </dgm:presLayoutVars>
      </dgm:prSet>
      <dgm:spPr/>
    </dgm:pt>
    <dgm:pt modelId="{EBA0B3B7-776E-4F52-829B-7A12E0FC36B2}" type="pres">
      <dgm:prSet presAssocID="{0884B1DF-F81D-46F0-B1CF-8C69BEA777FC}" presName="sibTrans" presStyleCnt="0"/>
      <dgm:spPr/>
    </dgm:pt>
    <dgm:pt modelId="{7496BBA4-9D4C-4A29-B047-55136921747A}" type="pres">
      <dgm:prSet presAssocID="{2042197A-3823-4909-A61F-535FEBB94646}" presName="compNode" presStyleCnt="0"/>
      <dgm:spPr/>
    </dgm:pt>
    <dgm:pt modelId="{2587FC4B-B75A-4AAD-A606-2099F3EF60F4}" type="pres">
      <dgm:prSet presAssocID="{2042197A-3823-4909-A61F-535FEBB94646}" presName="bgRect" presStyleLbl="bgShp" presStyleIdx="2" presStyleCnt="4"/>
      <dgm:spPr/>
    </dgm:pt>
    <dgm:pt modelId="{64A7A52D-EAAC-4BD6-AED1-24FFE86C517D}" type="pres">
      <dgm:prSet presAssocID="{2042197A-3823-4909-A61F-535FEBB946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4425E0C2-DD2D-4EDD-8A08-F4669718F896}" type="pres">
      <dgm:prSet presAssocID="{2042197A-3823-4909-A61F-535FEBB94646}" presName="spaceRect" presStyleCnt="0"/>
      <dgm:spPr/>
    </dgm:pt>
    <dgm:pt modelId="{21FAE53D-7E1B-461B-8379-313096D23B58}" type="pres">
      <dgm:prSet presAssocID="{2042197A-3823-4909-A61F-535FEBB94646}" presName="parTx" presStyleLbl="revTx" presStyleIdx="2" presStyleCnt="4">
        <dgm:presLayoutVars>
          <dgm:chMax val="0"/>
          <dgm:chPref val="0"/>
        </dgm:presLayoutVars>
      </dgm:prSet>
      <dgm:spPr/>
    </dgm:pt>
    <dgm:pt modelId="{98E95918-6970-4039-99B1-7F812BD72F7B}" type="pres">
      <dgm:prSet presAssocID="{AD3A48B2-E44F-4663-862F-5A6AD8B9A26B}" presName="sibTrans" presStyleCnt="0"/>
      <dgm:spPr/>
    </dgm:pt>
    <dgm:pt modelId="{2C26C663-004B-4E85-B392-BD4898FF20DA}" type="pres">
      <dgm:prSet presAssocID="{DAE9605E-71A0-451D-BA36-142351FFF99C}" presName="compNode" presStyleCnt="0"/>
      <dgm:spPr/>
    </dgm:pt>
    <dgm:pt modelId="{456CB555-39F5-49C9-802A-3E32020A3635}" type="pres">
      <dgm:prSet presAssocID="{DAE9605E-71A0-451D-BA36-142351FFF99C}" presName="bgRect" presStyleLbl="bgShp" presStyleIdx="3" presStyleCnt="4"/>
      <dgm:spPr/>
    </dgm:pt>
    <dgm:pt modelId="{A9BDC64E-2324-48D1-8402-34545B165892}" type="pres">
      <dgm:prSet presAssocID="{DAE9605E-71A0-451D-BA36-142351FFF99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8FA7F778-F1DE-43A4-9586-B2370273D704}" type="pres">
      <dgm:prSet presAssocID="{DAE9605E-71A0-451D-BA36-142351FFF99C}" presName="spaceRect" presStyleCnt="0"/>
      <dgm:spPr/>
    </dgm:pt>
    <dgm:pt modelId="{8C7905C4-C678-4CBF-A545-32B2A6FD6DF6}" type="pres">
      <dgm:prSet presAssocID="{DAE9605E-71A0-451D-BA36-142351FFF99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74A6B13-1232-4E91-BAB1-2A8C6E94F182}" type="presOf" srcId="{24D34D7B-8867-4629-8F7C-1005D24E46FD}" destId="{260201D0-03EE-41CA-886F-B580A4BC42BD}" srcOrd="0" destOrd="0" presId="urn:microsoft.com/office/officeart/2018/2/layout/IconVerticalSolidList"/>
    <dgm:cxn modelId="{D1621C1A-7CDF-4CF6-B271-7605BA7286B7}" srcId="{8375D9B7-1A17-4945-B076-7B019CF6650E}" destId="{2042197A-3823-4909-A61F-535FEBB94646}" srcOrd="2" destOrd="0" parTransId="{07FF87B8-3B90-4FA2-8818-C806C3C73D1B}" sibTransId="{AD3A48B2-E44F-4663-862F-5A6AD8B9A26B}"/>
    <dgm:cxn modelId="{CF9FEB34-9A99-4FD1-B912-923A8DD9F205}" srcId="{8375D9B7-1A17-4945-B076-7B019CF6650E}" destId="{DAE9605E-71A0-451D-BA36-142351FFF99C}" srcOrd="3" destOrd="0" parTransId="{4E62937D-4828-4A29-8BE7-34D10BAE271D}" sibTransId="{FB22EC28-A22A-48E2-A5C0-792574C8DA3E}"/>
    <dgm:cxn modelId="{849E893D-D4AF-4250-AA65-6C6D398CACD2}" srcId="{8375D9B7-1A17-4945-B076-7B019CF6650E}" destId="{5E8E4C56-7A2F-43DB-B465-E46A69769975}" srcOrd="0" destOrd="0" parTransId="{4A218AED-07EF-49AD-A592-19E2F5035D87}" sibTransId="{70FDAE8C-6114-4476-B238-56739703AFF6}"/>
    <dgm:cxn modelId="{58B8546B-E055-4516-A44B-C83A7D1997E0}" srcId="{8375D9B7-1A17-4945-B076-7B019CF6650E}" destId="{24D34D7B-8867-4629-8F7C-1005D24E46FD}" srcOrd="1" destOrd="0" parTransId="{33496ADA-66A8-44B7-B886-9A7EF2F740CD}" sibTransId="{0884B1DF-F81D-46F0-B1CF-8C69BEA777FC}"/>
    <dgm:cxn modelId="{CE3E1E6F-347E-4E97-BA5C-E13039560E33}" type="presOf" srcId="{5E8E4C56-7A2F-43DB-B465-E46A69769975}" destId="{05B5234C-4C9C-47C5-A116-A7B59322CDA2}" srcOrd="0" destOrd="0" presId="urn:microsoft.com/office/officeart/2018/2/layout/IconVerticalSolidList"/>
    <dgm:cxn modelId="{63ED3756-06CF-49BB-82A5-C2E72D10AC65}" type="presOf" srcId="{2042197A-3823-4909-A61F-535FEBB94646}" destId="{21FAE53D-7E1B-461B-8379-313096D23B58}" srcOrd="0" destOrd="0" presId="urn:microsoft.com/office/officeart/2018/2/layout/IconVerticalSolidList"/>
    <dgm:cxn modelId="{F7252277-BB6C-4D65-AFCE-99B76AF4D86A}" type="presOf" srcId="{DAE9605E-71A0-451D-BA36-142351FFF99C}" destId="{8C7905C4-C678-4CBF-A545-32B2A6FD6DF6}" srcOrd="0" destOrd="0" presId="urn:microsoft.com/office/officeart/2018/2/layout/IconVerticalSolidList"/>
    <dgm:cxn modelId="{887D52E2-3C02-4748-992F-DC5CB77A075D}" type="presOf" srcId="{8375D9B7-1A17-4945-B076-7B019CF6650E}" destId="{C6A064CC-F038-4675-BF96-83AB1FFAFD93}" srcOrd="0" destOrd="0" presId="urn:microsoft.com/office/officeart/2018/2/layout/IconVerticalSolidList"/>
    <dgm:cxn modelId="{C7BF3FC2-D9FD-4877-A3CB-3DDBF741B7EA}" type="presParOf" srcId="{C6A064CC-F038-4675-BF96-83AB1FFAFD93}" destId="{AEC4BE52-055D-4AA2-AB7F-0E87B332E75C}" srcOrd="0" destOrd="0" presId="urn:microsoft.com/office/officeart/2018/2/layout/IconVerticalSolidList"/>
    <dgm:cxn modelId="{317C3C3E-BE03-4D68-9560-8AA90193955A}" type="presParOf" srcId="{AEC4BE52-055D-4AA2-AB7F-0E87B332E75C}" destId="{6F9E2AFF-1C7B-4B95-AAA9-736CDE4E345F}" srcOrd="0" destOrd="0" presId="urn:microsoft.com/office/officeart/2018/2/layout/IconVerticalSolidList"/>
    <dgm:cxn modelId="{3F258F39-E226-4006-9B18-1173F0BF0C9E}" type="presParOf" srcId="{AEC4BE52-055D-4AA2-AB7F-0E87B332E75C}" destId="{64096765-4CB4-443D-AA51-F7D0136A5CE5}" srcOrd="1" destOrd="0" presId="urn:microsoft.com/office/officeart/2018/2/layout/IconVerticalSolidList"/>
    <dgm:cxn modelId="{2094B87D-B0F1-46F3-AABE-95840E1BFF88}" type="presParOf" srcId="{AEC4BE52-055D-4AA2-AB7F-0E87B332E75C}" destId="{14EFD1BF-7140-4203-A245-E4FC4ADD0F86}" srcOrd="2" destOrd="0" presId="urn:microsoft.com/office/officeart/2018/2/layout/IconVerticalSolidList"/>
    <dgm:cxn modelId="{BDCF0F67-A384-4205-8BDE-594B5BF97DBE}" type="presParOf" srcId="{AEC4BE52-055D-4AA2-AB7F-0E87B332E75C}" destId="{05B5234C-4C9C-47C5-A116-A7B59322CDA2}" srcOrd="3" destOrd="0" presId="urn:microsoft.com/office/officeart/2018/2/layout/IconVerticalSolidList"/>
    <dgm:cxn modelId="{431AF7B6-62E5-4B2B-B72D-CA5459F0874D}" type="presParOf" srcId="{C6A064CC-F038-4675-BF96-83AB1FFAFD93}" destId="{FEDD8FDE-5122-48B8-8F6D-E2DE39A96F59}" srcOrd="1" destOrd="0" presId="urn:microsoft.com/office/officeart/2018/2/layout/IconVerticalSolidList"/>
    <dgm:cxn modelId="{D421B3EA-DE88-4E98-B0AD-7CF68D3D210B}" type="presParOf" srcId="{C6A064CC-F038-4675-BF96-83AB1FFAFD93}" destId="{249B9876-281F-468D-BDD0-71EC509CDBD6}" srcOrd="2" destOrd="0" presId="urn:microsoft.com/office/officeart/2018/2/layout/IconVerticalSolidList"/>
    <dgm:cxn modelId="{CB06F973-1D7D-4278-8C83-48F60C733C0E}" type="presParOf" srcId="{249B9876-281F-468D-BDD0-71EC509CDBD6}" destId="{AD7E6A82-6183-4572-81EB-5CC982F0FCDC}" srcOrd="0" destOrd="0" presId="urn:microsoft.com/office/officeart/2018/2/layout/IconVerticalSolidList"/>
    <dgm:cxn modelId="{AA5A4DB6-D6E4-4112-B6EB-6DD8F4DE5A59}" type="presParOf" srcId="{249B9876-281F-468D-BDD0-71EC509CDBD6}" destId="{DCDC5116-9637-4219-ADB9-161FD3BAC897}" srcOrd="1" destOrd="0" presId="urn:microsoft.com/office/officeart/2018/2/layout/IconVerticalSolidList"/>
    <dgm:cxn modelId="{92CF32DC-475E-4622-9191-568C92C3C70F}" type="presParOf" srcId="{249B9876-281F-468D-BDD0-71EC509CDBD6}" destId="{0BB20BE9-267A-402D-8D94-9E0A6ED503E0}" srcOrd="2" destOrd="0" presId="urn:microsoft.com/office/officeart/2018/2/layout/IconVerticalSolidList"/>
    <dgm:cxn modelId="{4713D643-678A-48B2-BB3A-CAE957CC6E70}" type="presParOf" srcId="{249B9876-281F-468D-BDD0-71EC509CDBD6}" destId="{260201D0-03EE-41CA-886F-B580A4BC42BD}" srcOrd="3" destOrd="0" presId="urn:microsoft.com/office/officeart/2018/2/layout/IconVerticalSolidList"/>
    <dgm:cxn modelId="{646756D8-A270-47BD-AA63-3E0A588A0654}" type="presParOf" srcId="{C6A064CC-F038-4675-BF96-83AB1FFAFD93}" destId="{EBA0B3B7-776E-4F52-829B-7A12E0FC36B2}" srcOrd="3" destOrd="0" presId="urn:microsoft.com/office/officeart/2018/2/layout/IconVerticalSolidList"/>
    <dgm:cxn modelId="{7B0745C8-8020-4A1A-8A1F-661414CA69EA}" type="presParOf" srcId="{C6A064CC-F038-4675-BF96-83AB1FFAFD93}" destId="{7496BBA4-9D4C-4A29-B047-55136921747A}" srcOrd="4" destOrd="0" presId="urn:microsoft.com/office/officeart/2018/2/layout/IconVerticalSolidList"/>
    <dgm:cxn modelId="{55BA5948-CB5F-48EC-966D-BD18F6F76E9C}" type="presParOf" srcId="{7496BBA4-9D4C-4A29-B047-55136921747A}" destId="{2587FC4B-B75A-4AAD-A606-2099F3EF60F4}" srcOrd="0" destOrd="0" presId="urn:microsoft.com/office/officeart/2018/2/layout/IconVerticalSolidList"/>
    <dgm:cxn modelId="{0D8DEE31-213A-4787-AAEB-9589F2BB30C0}" type="presParOf" srcId="{7496BBA4-9D4C-4A29-B047-55136921747A}" destId="{64A7A52D-EAAC-4BD6-AED1-24FFE86C517D}" srcOrd="1" destOrd="0" presId="urn:microsoft.com/office/officeart/2018/2/layout/IconVerticalSolidList"/>
    <dgm:cxn modelId="{F276E1E0-9CCB-464F-ABFF-E9E73FB77618}" type="presParOf" srcId="{7496BBA4-9D4C-4A29-B047-55136921747A}" destId="{4425E0C2-DD2D-4EDD-8A08-F4669718F896}" srcOrd="2" destOrd="0" presId="urn:microsoft.com/office/officeart/2018/2/layout/IconVerticalSolidList"/>
    <dgm:cxn modelId="{73E3DA23-EEE3-47E8-9EF1-894E80A6C7A3}" type="presParOf" srcId="{7496BBA4-9D4C-4A29-B047-55136921747A}" destId="{21FAE53D-7E1B-461B-8379-313096D23B58}" srcOrd="3" destOrd="0" presId="urn:microsoft.com/office/officeart/2018/2/layout/IconVerticalSolidList"/>
    <dgm:cxn modelId="{A1B778F9-4A47-4EB4-B3F9-2D21FB539758}" type="presParOf" srcId="{C6A064CC-F038-4675-BF96-83AB1FFAFD93}" destId="{98E95918-6970-4039-99B1-7F812BD72F7B}" srcOrd="5" destOrd="0" presId="urn:microsoft.com/office/officeart/2018/2/layout/IconVerticalSolidList"/>
    <dgm:cxn modelId="{E85155BF-DA1B-427E-82FE-A94A87CA1C48}" type="presParOf" srcId="{C6A064CC-F038-4675-BF96-83AB1FFAFD93}" destId="{2C26C663-004B-4E85-B392-BD4898FF20DA}" srcOrd="6" destOrd="0" presId="urn:microsoft.com/office/officeart/2018/2/layout/IconVerticalSolidList"/>
    <dgm:cxn modelId="{7F09E8AF-3359-4854-A54E-47BA0B8F31CB}" type="presParOf" srcId="{2C26C663-004B-4E85-B392-BD4898FF20DA}" destId="{456CB555-39F5-49C9-802A-3E32020A3635}" srcOrd="0" destOrd="0" presId="urn:microsoft.com/office/officeart/2018/2/layout/IconVerticalSolidList"/>
    <dgm:cxn modelId="{E4639932-48E4-4227-9795-F29F71EB99C8}" type="presParOf" srcId="{2C26C663-004B-4E85-B392-BD4898FF20DA}" destId="{A9BDC64E-2324-48D1-8402-34545B165892}" srcOrd="1" destOrd="0" presId="urn:microsoft.com/office/officeart/2018/2/layout/IconVerticalSolidList"/>
    <dgm:cxn modelId="{F3D13660-FFF8-439D-918D-6CA77C93123F}" type="presParOf" srcId="{2C26C663-004B-4E85-B392-BD4898FF20DA}" destId="{8FA7F778-F1DE-43A4-9586-B2370273D704}" srcOrd="2" destOrd="0" presId="urn:microsoft.com/office/officeart/2018/2/layout/IconVerticalSolidList"/>
    <dgm:cxn modelId="{9E0A7A5A-623A-4988-BA11-76F49158CE44}" type="presParOf" srcId="{2C26C663-004B-4E85-B392-BD4898FF20DA}" destId="{8C7905C4-C678-4CBF-A545-32B2A6FD6D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789B32-746C-4FD8-AE4F-D24B43CA4F9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F56AC1E-8627-437D-B1A2-EFD41A0A38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 Antiqua"/>
            </a:rPr>
            <a:t>NRF-based long-range nodes</a:t>
          </a:r>
        </a:p>
      </dgm:t>
    </dgm:pt>
    <dgm:pt modelId="{642CA5AD-0F85-4B76-B449-C9E865DAB6E3}" type="parTrans" cxnId="{E9C2A11C-6384-45A1-94BD-16D5716B3D3F}">
      <dgm:prSet/>
      <dgm:spPr/>
      <dgm:t>
        <a:bodyPr/>
        <a:lstStyle/>
        <a:p>
          <a:endParaRPr lang="en-US"/>
        </a:p>
      </dgm:t>
    </dgm:pt>
    <dgm:pt modelId="{9166BAAC-B8C4-4115-8B68-0BA1F0EDC535}" type="sibTrans" cxnId="{E9C2A11C-6384-45A1-94BD-16D5716B3D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85D5B1-0019-4625-A340-69031D9587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 Antiqua"/>
            </a:rPr>
            <a:t>Solar-powered nodes and pumps</a:t>
          </a:r>
        </a:p>
      </dgm:t>
    </dgm:pt>
    <dgm:pt modelId="{35C2257F-3AF9-4F09-9344-FD4EE39560AE}" type="parTrans" cxnId="{F0C7C7B0-F850-4F56-8EB0-B67DA30C78CD}">
      <dgm:prSet/>
      <dgm:spPr/>
      <dgm:t>
        <a:bodyPr/>
        <a:lstStyle/>
        <a:p>
          <a:endParaRPr lang="en-US"/>
        </a:p>
      </dgm:t>
    </dgm:pt>
    <dgm:pt modelId="{FDBD9037-063F-4FD4-B870-20F3AE7E2F46}" type="sibTrans" cxnId="{F0C7C7B0-F850-4F56-8EB0-B67DA30C78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B00E4E-6971-4B32-9B34-7E789926B1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 Antiqua"/>
            </a:rPr>
            <a:t>Mobile app threshold customization</a:t>
          </a:r>
        </a:p>
      </dgm:t>
    </dgm:pt>
    <dgm:pt modelId="{050F5942-4960-4DC2-B73A-4C624CA2CA2F}" type="parTrans" cxnId="{50D83F3B-8561-4D49-9FB3-791CA045830A}">
      <dgm:prSet/>
      <dgm:spPr/>
      <dgm:t>
        <a:bodyPr/>
        <a:lstStyle/>
        <a:p>
          <a:endParaRPr lang="en-US"/>
        </a:p>
      </dgm:t>
    </dgm:pt>
    <dgm:pt modelId="{5CF7EE10-AF2A-4814-8EAC-6619DA5AC1E7}" type="sibTrans" cxnId="{50D83F3B-8561-4D49-9FB3-791CA04583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50B76FB-70A0-4653-B452-F9959CBB21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 Antiqua"/>
            </a:rPr>
            <a:t>SD card data logging with real-time clock</a:t>
          </a:r>
        </a:p>
      </dgm:t>
    </dgm:pt>
    <dgm:pt modelId="{30922DE2-186C-49B1-89E6-5686AA735154}" type="parTrans" cxnId="{3760E29C-9A52-4829-B6D2-8BA6AFB9A6D9}">
      <dgm:prSet/>
      <dgm:spPr/>
      <dgm:t>
        <a:bodyPr/>
        <a:lstStyle/>
        <a:p>
          <a:endParaRPr lang="en-US"/>
        </a:p>
      </dgm:t>
    </dgm:pt>
    <dgm:pt modelId="{68F5A505-F036-4964-AE9D-76C6D66454E0}" type="sibTrans" cxnId="{3760E29C-9A52-4829-B6D2-8BA6AFB9A6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8080E7-21DC-48D6-A3E6-CB6C82A3A7F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Book Antiqua"/>
            </a:rPr>
            <a:t>Increasing number of nodes</a:t>
          </a:r>
          <a:endParaRPr lang="en-US">
            <a:latin typeface="Book Antiqua"/>
          </a:endParaRPr>
        </a:p>
      </dgm:t>
    </dgm:pt>
    <dgm:pt modelId="{01F39DE8-F685-4438-B1AA-602EA13332CB}" type="parTrans" cxnId="{485DF24F-AC38-4AEB-99AE-06CDDD4582DF}">
      <dgm:prSet/>
      <dgm:spPr/>
      <dgm:t>
        <a:bodyPr/>
        <a:lstStyle/>
        <a:p>
          <a:endParaRPr lang="en-US"/>
        </a:p>
      </dgm:t>
    </dgm:pt>
    <dgm:pt modelId="{BB73D4B2-5CC7-4714-9FC9-31F3CF05039F}" type="sibTrans" cxnId="{485DF24F-AC38-4AEB-99AE-06CDDD4582DF}">
      <dgm:prSet/>
      <dgm:spPr/>
      <dgm:t>
        <a:bodyPr/>
        <a:lstStyle/>
        <a:p>
          <a:endParaRPr lang="en-US"/>
        </a:p>
      </dgm:t>
    </dgm:pt>
    <dgm:pt modelId="{E3C1B955-60FA-473A-97C4-1EA160996710}" type="pres">
      <dgm:prSet presAssocID="{6E789B32-746C-4FD8-AE4F-D24B43CA4F9C}" presName="root" presStyleCnt="0">
        <dgm:presLayoutVars>
          <dgm:dir/>
          <dgm:resizeHandles val="exact"/>
        </dgm:presLayoutVars>
      </dgm:prSet>
      <dgm:spPr/>
    </dgm:pt>
    <dgm:pt modelId="{9586EE0C-7AEE-4091-895E-5199F53CF19A}" type="pres">
      <dgm:prSet presAssocID="{0F56AC1E-8627-437D-B1A2-EFD41A0A38D7}" presName="compNode" presStyleCnt="0"/>
      <dgm:spPr/>
    </dgm:pt>
    <dgm:pt modelId="{CD474A3C-5955-46CC-8BD1-139D6943A41A}" type="pres">
      <dgm:prSet presAssocID="{0F56AC1E-8627-437D-B1A2-EFD41A0A38D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FCE62400-AFAD-4178-B565-0F39813098B2}" type="pres">
      <dgm:prSet presAssocID="{0F56AC1E-8627-437D-B1A2-EFD41A0A38D7}" presName="spaceRect" presStyleCnt="0"/>
      <dgm:spPr/>
    </dgm:pt>
    <dgm:pt modelId="{AE2650AB-2C80-4E4F-A42D-4B1F81CC6018}" type="pres">
      <dgm:prSet presAssocID="{0F56AC1E-8627-437D-B1A2-EFD41A0A38D7}" presName="textRect" presStyleLbl="revTx" presStyleIdx="0" presStyleCnt="5">
        <dgm:presLayoutVars>
          <dgm:chMax val="1"/>
          <dgm:chPref val="1"/>
        </dgm:presLayoutVars>
      </dgm:prSet>
      <dgm:spPr/>
    </dgm:pt>
    <dgm:pt modelId="{A9A80D41-9EC9-460A-B67D-E5576B9E6304}" type="pres">
      <dgm:prSet presAssocID="{9166BAAC-B8C4-4115-8B68-0BA1F0EDC535}" presName="sibTrans" presStyleCnt="0"/>
      <dgm:spPr/>
    </dgm:pt>
    <dgm:pt modelId="{CE52E3AD-C459-4367-8A1E-BB0492A42BAA}" type="pres">
      <dgm:prSet presAssocID="{D485D5B1-0019-4625-A340-69031D95877C}" presName="compNode" presStyleCnt="0"/>
      <dgm:spPr/>
    </dgm:pt>
    <dgm:pt modelId="{93936238-6925-4DF7-8C0F-8E9FE480A6A1}" type="pres">
      <dgm:prSet presAssocID="{D485D5B1-0019-4625-A340-69031D9587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7EF1F248-FEFE-49D8-89BD-9D50ED081C18}" type="pres">
      <dgm:prSet presAssocID="{D485D5B1-0019-4625-A340-69031D95877C}" presName="spaceRect" presStyleCnt="0"/>
      <dgm:spPr/>
    </dgm:pt>
    <dgm:pt modelId="{86DAADB2-4EF4-4D7B-974D-D7B71BE41106}" type="pres">
      <dgm:prSet presAssocID="{D485D5B1-0019-4625-A340-69031D95877C}" presName="textRect" presStyleLbl="revTx" presStyleIdx="1" presStyleCnt="5">
        <dgm:presLayoutVars>
          <dgm:chMax val="1"/>
          <dgm:chPref val="1"/>
        </dgm:presLayoutVars>
      </dgm:prSet>
      <dgm:spPr/>
    </dgm:pt>
    <dgm:pt modelId="{228B063B-824B-4A81-A5BF-6EFD3F634C1B}" type="pres">
      <dgm:prSet presAssocID="{FDBD9037-063F-4FD4-B870-20F3AE7E2F46}" presName="sibTrans" presStyleCnt="0"/>
      <dgm:spPr/>
    </dgm:pt>
    <dgm:pt modelId="{2F1F30B9-F1D1-4F75-A765-6791FE9336E4}" type="pres">
      <dgm:prSet presAssocID="{B5B00E4E-6971-4B32-9B34-7E789926B1BC}" presName="compNode" presStyleCnt="0"/>
      <dgm:spPr/>
    </dgm:pt>
    <dgm:pt modelId="{EDD9D1B9-398F-4860-994C-C6CD73A5C69D}" type="pres">
      <dgm:prSet presAssocID="{B5B00E4E-6971-4B32-9B34-7E789926B1B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8338B60-8AA7-4813-AFDA-7A09E84A46C0}" type="pres">
      <dgm:prSet presAssocID="{B5B00E4E-6971-4B32-9B34-7E789926B1BC}" presName="spaceRect" presStyleCnt="0"/>
      <dgm:spPr/>
    </dgm:pt>
    <dgm:pt modelId="{21EFAA4F-1DC0-4411-8B1E-579C7FEB3B48}" type="pres">
      <dgm:prSet presAssocID="{B5B00E4E-6971-4B32-9B34-7E789926B1BC}" presName="textRect" presStyleLbl="revTx" presStyleIdx="2" presStyleCnt="5">
        <dgm:presLayoutVars>
          <dgm:chMax val="1"/>
          <dgm:chPref val="1"/>
        </dgm:presLayoutVars>
      </dgm:prSet>
      <dgm:spPr/>
    </dgm:pt>
    <dgm:pt modelId="{73D5B1C5-7E98-4D93-A5B7-40A693C484CC}" type="pres">
      <dgm:prSet presAssocID="{5CF7EE10-AF2A-4814-8EAC-6619DA5AC1E7}" presName="sibTrans" presStyleCnt="0"/>
      <dgm:spPr/>
    </dgm:pt>
    <dgm:pt modelId="{0783473D-2C24-4875-BE4A-173299DA8E45}" type="pres">
      <dgm:prSet presAssocID="{350B76FB-70A0-4653-B452-F9959CBB217E}" presName="compNode" presStyleCnt="0"/>
      <dgm:spPr/>
    </dgm:pt>
    <dgm:pt modelId="{CA5CDB35-38E8-40D8-A0C5-25BC6DF4BCC3}" type="pres">
      <dgm:prSet presAssocID="{350B76FB-70A0-4653-B452-F9959CBB217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D4BF228-5A90-45AE-BA20-663FEA1EF719}" type="pres">
      <dgm:prSet presAssocID="{350B76FB-70A0-4653-B452-F9959CBB217E}" presName="spaceRect" presStyleCnt="0"/>
      <dgm:spPr/>
    </dgm:pt>
    <dgm:pt modelId="{56AA2DDD-96E6-46BC-80BE-286546A84ED7}" type="pres">
      <dgm:prSet presAssocID="{350B76FB-70A0-4653-B452-F9959CBB217E}" presName="textRect" presStyleLbl="revTx" presStyleIdx="3" presStyleCnt="5">
        <dgm:presLayoutVars>
          <dgm:chMax val="1"/>
          <dgm:chPref val="1"/>
        </dgm:presLayoutVars>
      </dgm:prSet>
      <dgm:spPr/>
    </dgm:pt>
    <dgm:pt modelId="{E38D7CBF-D230-4694-9126-5AE3A61D3E4D}" type="pres">
      <dgm:prSet presAssocID="{68F5A505-F036-4964-AE9D-76C6D66454E0}" presName="sibTrans" presStyleCnt="0"/>
      <dgm:spPr/>
    </dgm:pt>
    <dgm:pt modelId="{FD54240D-109D-491B-A79C-375DBD5C9DCE}" type="pres">
      <dgm:prSet presAssocID="{C88080E7-21DC-48D6-A3E6-CB6C82A3A7F4}" presName="compNode" presStyleCnt="0"/>
      <dgm:spPr/>
    </dgm:pt>
    <dgm:pt modelId="{F78B9B50-8491-42F7-91BD-89FB464754A3}" type="pres">
      <dgm:prSet presAssocID="{C88080E7-21DC-48D6-A3E6-CB6C82A3A7F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18BA1248-5BCC-4A5C-B843-BA6E1756BFEF}" type="pres">
      <dgm:prSet presAssocID="{C88080E7-21DC-48D6-A3E6-CB6C82A3A7F4}" presName="spaceRect" presStyleCnt="0"/>
      <dgm:spPr/>
    </dgm:pt>
    <dgm:pt modelId="{6FCD3964-0CD2-4BE9-B657-E0DDE3AC1089}" type="pres">
      <dgm:prSet presAssocID="{C88080E7-21DC-48D6-A3E6-CB6C82A3A7F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9C2A11C-6384-45A1-94BD-16D5716B3D3F}" srcId="{6E789B32-746C-4FD8-AE4F-D24B43CA4F9C}" destId="{0F56AC1E-8627-437D-B1A2-EFD41A0A38D7}" srcOrd="0" destOrd="0" parTransId="{642CA5AD-0F85-4B76-B449-C9E865DAB6E3}" sibTransId="{9166BAAC-B8C4-4115-8B68-0BA1F0EDC535}"/>
    <dgm:cxn modelId="{0CB5FD34-0D3F-4D93-8C31-E22CFB9E90D1}" type="presOf" srcId="{0F56AC1E-8627-437D-B1A2-EFD41A0A38D7}" destId="{AE2650AB-2C80-4E4F-A42D-4B1F81CC6018}" srcOrd="0" destOrd="0" presId="urn:microsoft.com/office/officeart/2018/2/layout/IconLabelList"/>
    <dgm:cxn modelId="{50D83F3B-8561-4D49-9FB3-791CA045830A}" srcId="{6E789B32-746C-4FD8-AE4F-D24B43CA4F9C}" destId="{B5B00E4E-6971-4B32-9B34-7E789926B1BC}" srcOrd="2" destOrd="0" parTransId="{050F5942-4960-4DC2-B73A-4C624CA2CA2F}" sibTransId="{5CF7EE10-AF2A-4814-8EAC-6619DA5AC1E7}"/>
    <dgm:cxn modelId="{E1666D65-C9C7-4801-8699-617F3642E572}" type="presOf" srcId="{D485D5B1-0019-4625-A340-69031D95877C}" destId="{86DAADB2-4EF4-4D7B-974D-D7B71BE41106}" srcOrd="0" destOrd="0" presId="urn:microsoft.com/office/officeart/2018/2/layout/IconLabelList"/>
    <dgm:cxn modelId="{31216669-33CF-4931-AB75-F3FF69424DFB}" type="presOf" srcId="{350B76FB-70A0-4653-B452-F9959CBB217E}" destId="{56AA2DDD-96E6-46BC-80BE-286546A84ED7}" srcOrd="0" destOrd="0" presId="urn:microsoft.com/office/officeart/2018/2/layout/IconLabelList"/>
    <dgm:cxn modelId="{1094026A-A0C1-4E9B-9F28-87D258FD65E7}" type="presOf" srcId="{6E789B32-746C-4FD8-AE4F-D24B43CA4F9C}" destId="{E3C1B955-60FA-473A-97C4-1EA160996710}" srcOrd="0" destOrd="0" presId="urn:microsoft.com/office/officeart/2018/2/layout/IconLabelList"/>
    <dgm:cxn modelId="{485DF24F-AC38-4AEB-99AE-06CDDD4582DF}" srcId="{6E789B32-746C-4FD8-AE4F-D24B43CA4F9C}" destId="{C88080E7-21DC-48D6-A3E6-CB6C82A3A7F4}" srcOrd="4" destOrd="0" parTransId="{01F39DE8-F685-4438-B1AA-602EA13332CB}" sibTransId="{BB73D4B2-5CC7-4714-9FC9-31F3CF05039F}"/>
    <dgm:cxn modelId="{3E45048C-8396-4845-8D6C-A07473ABBBDF}" type="presOf" srcId="{C88080E7-21DC-48D6-A3E6-CB6C82A3A7F4}" destId="{6FCD3964-0CD2-4BE9-B657-E0DDE3AC1089}" srcOrd="0" destOrd="0" presId="urn:microsoft.com/office/officeart/2018/2/layout/IconLabelList"/>
    <dgm:cxn modelId="{3760E29C-9A52-4829-B6D2-8BA6AFB9A6D9}" srcId="{6E789B32-746C-4FD8-AE4F-D24B43CA4F9C}" destId="{350B76FB-70A0-4653-B452-F9959CBB217E}" srcOrd="3" destOrd="0" parTransId="{30922DE2-186C-49B1-89E6-5686AA735154}" sibTransId="{68F5A505-F036-4964-AE9D-76C6D66454E0}"/>
    <dgm:cxn modelId="{F0C7C7B0-F850-4F56-8EB0-B67DA30C78CD}" srcId="{6E789B32-746C-4FD8-AE4F-D24B43CA4F9C}" destId="{D485D5B1-0019-4625-A340-69031D95877C}" srcOrd="1" destOrd="0" parTransId="{35C2257F-3AF9-4F09-9344-FD4EE39560AE}" sibTransId="{FDBD9037-063F-4FD4-B870-20F3AE7E2F46}"/>
    <dgm:cxn modelId="{8A50B8E5-7FEA-4FCA-83A4-85DFBA0ED61A}" type="presOf" srcId="{B5B00E4E-6971-4B32-9B34-7E789926B1BC}" destId="{21EFAA4F-1DC0-4411-8B1E-579C7FEB3B48}" srcOrd="0" destOrd="0" presId="urn:microsoft.com/office/officeart/2018/2/layout/IconLabelList"/>
    <dgm:cxn modelId="{E249954C-7E68-406C-A88C-215C16EECD05}" type="presParOf" srcId="{E3C1B955-60FA-473A-97C4-1EA160996710}" destId="{9586EE0C-7AEE-4091-895E-5199F53CF19A}" srcOrd="0" destOrd="0" presId="urn:microsoft.com/office/officeart/2018/2/layout/IconLabelList"/>
    <dgm:cxn modelId="{9B55A179-3C83-4873-9EB3-6C2E7024ADFB}" type="presParOf" srcId="{9586EE0C-7AEE-4091-895E-5199F53CF19A}" destId="{CD474A3C-5955-46CC-8BD1-139D6943A41A}" srcOrd="0" destOrd="0" presId="urn:microsoft.com/office/officeart/2018/2/layout/IconLabelList"/>
    <dgm:cxn modelId="{40AEA381-ED54-42D9-A589-9F5883EF9A45}" type="presParOf" srcId="{9586EE0C-7AEE-4091-895E-5199F53CF19A}" destId="{FCE62400-AFAD-4178-B565-0F39813098B2}" srcOrd="1" destOrd="0" presId="urn:microsoft.com/office/officeart/2018/2/layout/IconLabelList"/>
    <dgm:cxn modelId="{451D03B8-9F5B-483C-8161-987E7AEB1EF6}" type="presParOf" srcId="{9586EE0C-7AEE-4091-895E-5199F53CF19A}" destId="{AE2650AB-2C80-4E4F-A42D-4B1F81CC6018}" srcOrd="2" destOrd="0" presId="urn:microsoft.com/office/officeart/2018/2/layout/IconLabelList"/>
    <dgm:cxn modelId="{F52E62EC-7BE3-4593-BF3D-463E7D8C6815}" type="presParOf" srcId="{E3C1B955-60FA-473A-97C4-1EA160996710}" destId="{A9A80D41-9EC9-460A-B67D-E5576B9E6304}" srcOrd="1" destOrd="0" presId="urn:microsoft.com/office/officeart/2018/2/layout/IconLabelList"/>
    <dgm:cxn modelId="{4199DCC1-85AF-4B64-B18C-C2405CABD155}" type="presParOf" srcId="{E3C1B955-60FA-473A-97C4-1EA160996710}" destId="{CE52E3AD-C459-4367-8A1E-BB0492A42BAA}" srcOrd="2" destOrd="0" presId="urn:microsoft.com/office/officeart/2018/2/layout/IconLabelList"/>
    <dgm:cxn modelId="{9B08D04F-95C8-4DEA-A056-7293D3F68228}" type="presParOf" srcId="{CE52E3AD-C459-4367-8A1E-BB0492A42BAA}" destId="{93936238-6925-4DF7-8C0F-8E9FE480A6A1}" srcOrd="0" destOrd="0" presId="urn:microsoft.com/office/officeart/2018/2/layout/IconLabelList"/>
    <dgm:cxn modelId="{913A1D30-53C3-4FAB-80FD-8AEDD129C03D}" type="presParOf" srcId="{CE52E3AD-C459-4367-8A1E-BB0492A42BAA}" destId="{7EF1F248-FEFE-49D8-89BD-9D50ED081C18}" srcOrd="1" destOrd="0" presId="urn:microsoft.com/office/officeart/2018/2/layout/IconLabelList"/>
    <dgm:cxn modelId="{B41DA791-52B9-47C1-86D4-7CA83EEA7ED5}" type="presParOf" srcId="{CE52E3AD-C459-4367-8A1E-BB0492A42BAA}" destId="{86DAADB2-4EF4-4D7B-974D-D7B71BE41106}" srcOrd="2" destOrd="0" presId="urn:microsoft.com/office/officeart/2018/2/layout/IconLabelList"/>
    <dgm:cxn modelId="{BFBD7D76-DE7D-4DC3-A5FB-E3A0F277D892}" type="presParOf" srcId="{E3C1B955-60FA-473A-97C4-1EA160996710}" destId="{228B063B-824B-4A81-A5BF-6EFD3F634C1B}" srcOrd="3" destOrd="0" presId="urn:microsoft.com/office/officeart/2018/2/layout/IconLabelList"/>
    <dgm:cxn modelId="{66790E5B-6A80-4296-AD99-92478466F9B5}" type="presParOf" srcId="{E3C1B955-60FA-473A-97C4-1EA160996710}" destId="{2F1F30B9-F1D1-4F75-A765-6791FE9336E4}" srcOrd="4" destOrd="0" presId="urn:microsoft.com/office/officeart/2018/2/layout/IconLabelList"/>
    <dgm:cxn modelId="{555D21DC-DEFC-421E-A064-BCF0211078C8}" type="presParOf" srcId="{2F1F30B9-F1D1-4F75-A765-6791FE9336E4}" destId="{EDD9D1B9-398F-4860-994C-C6CD73A5C69D}" srcOrd="0" destOrd="0" presId="urn:microsoft.com/office/officeart/2018/2/layout/IconLabelList"/>
    <dgm:cxn modelId="{3BEA1084-061F-4F84-8543-4A59691A9EAB}" type="presParOf" srcId="{2F1F30B9-F1D1-4F75-A765-6791FE9336E4}" destId="{F8338B60-8AA7-4813-AFDA-7A09E84A46C0}" srcOrd="1" destOrd="0" presId="urn:microsoft.com/office/officeart/2018/2/layout/IconLabelList"/>
    <dgm:cxn modelId="{F4B45043-6CE7-4EEB-BFA5-84B19B0F53DF}" type="presParOf" srcId="{2F1F30B9-F1D1-4F75-A765-6791FE9336E4}" destId="{21EFAA4F-1DC0-4411-8B1E-579C7FEB3B48}" srcOrd="2" destOrd="0" presId="urn:microsoft.com/office/officeart/2018/2/layout/IconLabelList"/>
    <dgm:cxn modelId="{E0EFF77C-DB31-4DDB-A9CE-5B7D3B18D8C2}" type="presParOf" srcId="{E3C1B955-60FA-473A-97C4-1EA160996710}" destId="{73D5B1C5-7E98-4D93-A5B7-40A693C484CC}" srcOrd="5" destOrd="0" presId="urn:microsoft.com/office/officeart/2018/2/layout/IconLabelList"/>
    <dgm:cxn modelId="{F386D319-B675-4EEE-9306-C1DB154323AB}" type="presParOf" srcId="{E3C1B955-60FA-473A-97C4-1EA160996710}" destId="{0783473D-2C24-4875-BE4A-173299DA8E45}" srcOrd="6" destOrd="0" presId="urn:microsoft.com/office/officeart/2018/2/layout/IconLabelList"/>
    <dgm:cxn modelId="{913AB32A-6C3E-45FF-A983-085429657BE2}" type="presParOf" srcId="{0783473D-2C24-4875-BE4A-173299DA8E45}" destId="{CA5CDB35-38E8-40D8-A0C5-25BC6DF4BCC3}" srcOrd="0" destOrd="0" presId="urn:microsoft.com/office/officeart/2018/2/layout/IconLabelList"/>
    <dgm:cxn modelId="{1174AF26-45FE-44A3-A641-278A4FAE11B6}" type="presParOf" srcId="{0783473D-2C24-4875-BE4A-173299DA8E45}" destId="{CD4BF228-5A90-45AE-BA20-663FEA1EF719}" srcOrd="1" destOrd="0" presId="urn:microsoft.com/office/officeart/2018/2/layout/IconLabelList"/>
    <dgm:cxn modelId="{6FAA9BE6-B458-4567-9CC1-F2D318B5DC99}" type="presParOf" srcId="{0783473D-2C24-4875-BE4A-173299DA8E45}" destId="{56AA2DDD-96E6-46BC-80BE-286546A84ED7}" srcOrd="2" destOrd="0" presId="urn:microsoft.com/office/officeart/2018/2/layout/IconLabelList"/>
    <dgm:cxn modelId="{FED92698-FBBA-443D-BE17-6FD7A8AEEB0E}" type="presParOf" srcId="{E3C1B955-60FA-473A-97C4-1EA160996710}" destId="{E38D7CBF-D230-4694-9126-5AE3A61D3E4D}" srcOrd="7" destOrd="0" presId="urn:microsoft.com/office/officeart/2018/2/layout/IconLabelList"/>
    <dgm:cxn modelId="{438D0D98-6CE4-406F-AE33-22DCA17DE2FF}" type="presParOf" srcId="{E3C1B955-60FA-473A-97C4-1EA160996710}" destId="{FD54240D-109D-491B-A79C-375DBD5C9DCE}" srcOrd="8" destOrd="0" presId="urn:microsoft.com/office/officeart/2018/2/layout/IconLabelList"/>
    <dgm:cxn modelId="{A91D525C-97E0-43E5-979C-0C2A457A8883}" type="presParOf" srcId="{FD54240D-109D-491B-A79C-375DBD5C9DCE}" destId="{F78B9B50-8491-42F7-91BD-89FB464754A3}" srcOrd="0" destOrd="0" presId="urn:microsoft.com/office/officeart/2018/2/layout/IconLabelList"/>
    <dgm:cxn modelId="{AE79AA52-27DC-417C-8043-D2B5471D76B8}" type="presParOf" srcId="{FD54240D-109D-491B-A79C-375DBD5C9DCE}" destId="{18BA1248-5BCC-4A5C-B843-BA6E1756BFEF}" srcOrd="1" destOrd="0" presId="urn:microsoft.com/office/officeart/2018/2/layout/IconLabelList"/>
    <dgm:cxn modelId="{C5D9209B-ABB7-4D42-A145-91D1DA389BEB}" type="presParOf" srcId="{FD54240D-109D-491B-A79C-375DBD5C9DCE}" destId="{6FCD3964-0CD2-4BE9-B657-E0DDE3AC108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7A313-C3CC-4BEB-BE92-B771289C60ED}">
      <dsp:nvSpPr>
        <dsp:cNvPr id="0" name=""/>
        <dsp:cNvSpPr/>
      </dsp:nvSpPr>
      <dsp:spPr>
        <a:xfrm>
          <a:off x="477328" y="114834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15BBB-063E-4DE0-82A8-893597570202}">
      <dsp:nvSpPr>
        <dsp:cNvPr id="0" name=""/>
        <dsp:cNvSpPr/>
      </dsp:nvSpPr>
      <dsp:spPr>
        <a:xfrm>
          <a:off x="711328" y="138234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909C7-7E6E-4977-A880-7A47ECF5FE93}">
      <dsp:nvSpPr>
        <dsp:cNvPr id="0" name=""/>
        <dsp:cNvSpPr/>
      </dsp:nvSpPr>
      <dsp:spPr>
        <a:xfrm>
          <a:off x="126328" y="2588349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>
              <a:solidFill>
                <a:schemeClr val="bg1"/>
              </a:solidFill>
              <a:latin typeface="Book Antiqua"/>
            </a:rPr>
            <a:t>Institution name </a:t>
          </a:r>
          <a:r>
            <a:rPr lang="en-US" sz="1100" kern="1200" dirty="0">
              <a:solidFill>
                <a:schemeClr val="bg1"/>
              </a:solidFill>
              <a:latin typeface="Book Antiqua"/>
            </a:rPr>
            <a:t>-</a:t>
          </a:r>
          <a:br>
            <a:rPr lang="en-US" sz="1100" kern="1200" dirty="0">
              <a:solidFill>
                <a:schemeClr val="bg1"/>
              </a:solidFill>
              <a:latin typeface="Book Antiqua"/>
            </a:rPr>
          </a:br>
          <a:r>
            <a:rPr lang="en-US" sz="1100" kern="1200" dirty="0">
              <a:solidFill>
                <a:schemeClr val="bg1"/>
              </a:solidFill>
              <a:latin typeface="Book Antiqua"/>
            </a:rPr>
            <a:t>Bharati Vidyapeeth’s Jawaharlal Nehru Institute Of Institute of Technology (Polytechnic)</a:t>
          </a:r>
        </a:p>
      </dsp:txBody>
      <dsp:txXfrm>
        <a:off x="126328" y="2588349"/>
        <a:ext cx="1800000" cy="1057500"/>
      </dsp:txXfrm>
    </dsp:sp>
    <dsp:sp modelId="{3E257D38-9275-4736-992E-659D56B30BA9}">
      <dsp:nvSpPr>
        <dsp:cNvPr id="0" name=""/>
        <dsp:cNvSpPr/>
      </dsp:nvSpPr>
      <dsp:spPr>
        <a:xfrm>
          <a:off x="2592329" y="114834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7CE90-A096-4992-A731-3F4DC694DD0A}">
      <dsp:nvSpPr>
        <dsp:cNvPr id="0" name=""/>
        <dsp:cNvSpPr/>
      </dsp:nvSpPr>
      <dsp:spPr>
        <a:xfrm>
          <a:off x="2826329" y="138234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1A7C4-AB5E-464B-AC92-1C385AF8E813}">
      <dsp:nvSpPr>
        <dsp:cNvPr id="0" name=""/>
        <dsp:cNvSpPr/>
      </dsp:nvSpPr>
      <dsp:spPr>
        <a:xfrm>
          <a:off x="2241329" y="2588349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olidFill>
                <a:schemeClr val="bg1"/>
              </a:solidFill>
              <a:latin typeface="Book Antiqua"/>
            </a:rPr>
            <a:t>Program name -</a:t>
          </a:r>
          <a:r>
            <a:rPr lang="en-US" sz="1100" b="1" kern="1200" dirty="0">
              <a:solidFill>
                <a:schemeClr val="bg1"/>
              </a:solidFill>
              <a:latin typeface="Book Antiqua"/>
            </a:rPr>
            <a:t>Electronics</a:t>
          </a:r>
          <a:r>
            <a:rPr lang="en-US" sz="1100" kern="1200" dirty="0">
              <a:solidFill>
                <a:schemeClr val="bg1"/>
              </a:solidFill>
              <a:latin typeface="Book Antiqua"/>
            </a:rPr>
            <a:t> &amp; </a:t>
          </a:r>
          <a:r>
            <a:rPr lang="en-US" sz="1100" b="1" kern="1200" dirty="0">
              <a:solidFill>
                <a:schemeClr val="bg1"/>
              </a:solidFill>
              <a:latin typeface="Book Antiqua"/>
            </a:rPr>
            <a:t>Telecommunication Engineering</a:t>
          </a:r>
          <a:r>
            <a:rPr lang="en-US" sz="1100" kern="1200" dirty="0">
              <a:solidFill>
                <a:schemeClr val="bg1"/>
              </a:solidFill>
              <a:latin typeface="Book Antiqua"/>
            </a:rPr>
            <a:t> </a:t>
          </a:r>
        </a:p>
      </dsp:txBody>
      <dsp:txXfrm>
        <a:off x="2241329" y="2588349"/>
        <a:ext cx="1800000" cy="1057500"/>
      </dsp:txXfrm>
    </dsp:sp>
    <dsp:sp modelId="{78D7D8C1-34E6-4078-9F2F-CC2328CA90D9}">
      <dsp:nvSpPr>
        <dsp:cNvPr id="0" name=""/>
        <dsp:cNvSpPr/>
      </dsp:nvSpPr>
      <dsp:spPr>
        <a:xfrm>
          <a:off x="4707329" y="114834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38FD3-D29A-4EDC-9C82-991D468BD2E5}">
      <dsp:nvSpPr>
        <dsp:cNvPr id="0" name=""/>
        <dsp:cNvSpPr/>
      </dsp:nvSpPr>
      <dsp:spPr>
        <a:xfrm>
          <a:off x="4941329" y="138234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3E315-F5C3-4384-9E54-26246A666894}">
      <dsp:nvSpPr>
        <dsp:cNvPr id="0" name=""/>
        <dsp:cNvSpPr/>
      </dsp:nvSpPr>
      <dsp:spPr>
        <a:xfrm>
          <a:off x="4356329" y="2588349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>
              <a:solidFill>
                <a:schemeClr val="bg1"/>
              </a:solidFill>
              <a:latin typeface="Book Antiqua"/>
            </a:rPr>
            <a:t>Corse name </a:t>
          </a:r>
          <a:r>
            <a:rPr lang="en-US" sz="1100" kern="1200" dirty="0">
              <a:solidFill>
                <a:schemeClr val="bg1"/>
              </a:solidFill>
              <a:latin typeface="Book Antiqua"/>
            </a:rPr>
            <a:t>– </a:t>
          </a:r>
          <a:br>
            <a:rPr lang="en-US" sz="1100" kern="1200" dirty="0">
              <a:solidFill>
                <a:schemeClr val="bg1"/>
              </a:solidFill>
              <a:latin typeface="Book Antiqua"/>
            </a:rPr>
          </a:br>
          <a:r>
            <a:rPr lang="en-US" sz="1100" kern="1200" dirty="0">
              <a:solidFill>
                <a:schemeClr val="bg1"/>
              </a:solidFill>
              <a:latin typeface="Book Antiqua"/>
            </a:rPr>
            <a:t>(22060 )Capstone Project Execution and Report Writing</a:t>
          </a:r>
        </a:p>
      </dsp:txBody>
      <dsp:txXfrm>
        <a:off x="4356329" y="2588349"/>
        <a:ext cx="1800000" cy="1057500"/>
      </dsp:txXfrm>
    </dsp:sp>
    <dsp:sp modelId="{BCA07DC0-83F3-4D02-A146-C4A62D9BB162}">
      <dsp:nvSpPr>
        <dsp:cNvPr id="0" name=""/>
        <dsp:cNvSpPr/>
      </dsp:nvSpPr>
      <dsp:spPr>
        <a:xfrm>
          <a:off x="6822329" y="114834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CE963-EE54-448B-8985-CB22C8991E91}">
      <dsp:nvSpPr>
        <dsp:cNvPr id="0" name=""/>
        <dsp:cNvSpPr/>
      </dsp:nvSpPr>
      <dsp:spPr>
        <a:xfrm>
          <a:off x="7056329" y="138234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17FF1-39BB-465F-90B9-DA6CEBBF895D}">
      <dsp:nvSpPr>
        <dsp:cNvPr id="0" name=""/>
        <dsp:cNvSpPr/>
      </dsp:nvSpPr>
      <dsp:spPr>
        <a:xfrm>
          <a:off x="6471329" y="2588349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>
              <a:solidFill>
                <a:schemeClr val="bg1"/>
              </a:solidFill>
              <a:latin typeface="Book Antiqua"/>
            </a:rPr>
            <a:t>PROJECT GUIDE:</a:t>
          </a:r>
          <a:endParaRPr lang="en-US" sz="1100" kern="1200" dirty="0">
            <a:solidFill>
              <a:schemeClr val="bg1"/>
            </a:solidFill>
            <a:latin typeface="Book Antiqua"/>
          </a:endParaRP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kern="1200" dirty="0">
              <a:solidFill>
                <a:schemeClr val="bg1"/>
              </a:solidFill>
              <a:latin typeface="Book Antiqua"/>
            </a:rPr>
            <a:t>Mr</a:t>
          </a:r>
          <a:r>
            <a:rPr lang="en-US" sz="1100" kern="1200" dirty="0">
              <a:solidFill>
                <a:schemeClr val="bg1"/>
              </a:solidFill>
              <a:latin typeface="Book Antiqua"/>
            </a:rPr>
            <a:t>. Amit Patil  </a:t>
          </a:r>
        </a:p>
      </dsp:txBody>
      <dsp:txXfrm>
        <a:off x="6471329" y="2588349"/>
        <a:ext cx="1800000" cy="105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E2AFF-1C7B-4B95-AAA9-736CDE4E345F}">
      <dsp:nvSpPr>
        <dsp:cNvPr id="0" name=""/>
        <dsp:cNvSpPr/>
      </dsp:nvSpPr>
      <dsp:spPr>
        <a:xfrm>
          <a:off x="0" y="1474"/>
          <a:ext cx="4772974" cy="747501"/>
        </a:xfrm>
        <a:prstGeom prst="roundRect">
          <a:avLst>
            <a:gd name="adj" fmla="val 1000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96765-4CB4-443D-AA51-F7D0136A5CE5}">
      <dsp:nvSpPr>
        <dsp:cNvPr id="0" name=""/>
        <dsp:cNvSpPr/>
      </dsp:nvSpPr>
      <dsp:spPr>
        <a:xfrm>
          <a:off x="226119" y="169662"/>
          <a:ext cx="411125" cy="411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5234C-4C9C-47C5-A116-A7B59322CDA2}">
      <dsp:nvSpPr>
        <dsp:cNvPr id="0" name=""/>
        <dsp:cNvSpPr/>
      </dsp:nvSpPr>
      <dsp:spPr>
        <a:xfrm>
          <a:off x="863364" y="1474"/>
          <a:ext cx="3909609" cy="74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11" tIns="79111" rIns="79111" bIns="791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Sensor Nodes (N1, N2, N3) with DHT22 + Soil Sensors</a:t>
          </a:r>
          <a:endParaRPr lang="en-US" sz="1900" kern="1200"/>
        </a:p>
      </dsp:txBody>
      <dsp:txXfrm>
        <a:off x="863364" y="1474"/>
        <a:ext cx="3909609" cy="747501"/>
      </dsp:txXfrm>
    </dsp:sp>
    <dsp:sp modelId="{AD7E6A82-6183-4572-81EB-5CC982F0FCDC}">
      <dsp:nvSpPr>
        <dsp:cNvPr id="0" name=""/>
        <dsp:cNvSpPr/>
      </dsp:nvSpPr>
      <dsp:spPr>
        <a:xfrm>
          <a:off x="0" y="935851"/>
          <a:ext cx="4772974" cy="747501"/>
        </a:xfrm>
        <a:prstGeom prst="roundRect">
          <a:avLst>
            <a:gd name="adj" fmla="val 1000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C5116-9637-4219-ADB9-161FD3BAC897}">
      <dsp:nvSpPr>
        <dsp:cNvPr id="0" name=""/>
        <dsp:cNvSpPr/>
      </dsp:nvSpPr>
      <dsp:spPr>
        <a:xfrm>
          <a:off x="226119" y="1104039"/>
          <a:ext cx="411125" cy="411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201D0-03EE-41CA-886F-B580A4BC42BD}">
      <dsp:nvSpPr>
        <dsp:cNvPr id="0" name=""/>
        <dsp:cNvSpPr/>
      </dsp:nvSpPr>
      <dsp:spPr>
        <a:xfrm>
          <a:off x="863364" y="935851"/>
          <a:ext cx="3909609" cy="74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11" tIns="79111" rIns="79111" bIns="791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NRF24L01 transmits data to ESP32 Receiver</a:t>
          </a:r>
          <a:endParaRPr lang="en-US" sz="1900" kern="1200"/>
        </a:p>
      </dsp:txBody>
      <dsp:txXfrm>
        <a:off x="863364" y="935851"/>
        <a:ext cx="3909609" cy="747501"/>
      </dsp:txXfrm>
    </dsp:sp>
    <dsp:sp modelId="{2587FC4B-B75A-4AAD-A606-2099F3EF60F4}">
      <dsp:nvSpPr>
        <dsp:cNvPr id="0" name=""/>
        <dsp:cNvSpPr/>
      </dsp:nvSpPr>
      <dsp:spPr>
        <a:xfrm>
          <a:off x="0" y="1870228"/>
          <a:ext cx="4772974" cy="747501"/>
        </a:xfrm>
        <a:prstGeom prst="roundRect">
          <a:avLst>
            <a:gd name="adj" fmla="val 1000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7A52D-EAAC-4BD6-AED1-24FFE86C517D}">
      <dsp:nvSpPr>
        <dsp:cNvPr id="0" name=""/>
        <dsp:cNvSpPr/>
      </dsp:nvSpPr>
      <dsp:spPr>
        <a:xfrm>
          <a:off x="226119" y="2038415"/>
          <a:ext cx="411125" cy="411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E53D-7E1B-461B-8379-313096D23B58}">
      <dsp:nvSpPr>
        <dsp:cNvPr id="0" name=""/>
        <dsp:cNvSpPr/>
      </dsp:nvSpPr>
      <dsp:spPr>
        <a:xfrm>
          <a:off x="863364" y="1870228"/>
          <a:ext cx="3909609" cy="74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11" tIns="79111" rIns="79111" bIns="791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ESP32 sends data to Blynk Cloud</a:t>
          </a:r>
          <a:endParaRPr lang="en-US" sz="1900" kern="1200"/>
        </a:p>
      </dsp:txBody>
      <dsp:txXfrm>
        <a:off x="863364" y="1870228"/>
        <a:ext cx="3909609" cy="747501"/>
      </dsp:txXfrm>
    </dsp:sp>
    <dsp:sp modelId="{456CB555-39F5-49C9-802A-3E32020A3635}">
      <dsp:nvSpPr>
        <dsp:cNvPr id="0" name=""/>
        <dsp:cNvSpPr/>
      </dsp:nvSpPr>
      <dsp:spPr>
        <a:xfrm>
          <a:off x="0" y="2804604"/>
          <a:ext cx="4772974" cy="747501"/>
        </a:xfrm>
        <a:prstGeom prst="roundRect">
          <a:avLst>
            <a:gd name="adj" fmla="val 1000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DC64E-2324-48D1-8402-34545B165892}">
      <dsp:nvSpPr>
        <dsp:cNvPr id="0" name=""/>
        <dsp:cNvSpPr/>
      </dsp:nvSpPr>
      <dsp:spPr>
        <a:xfrm>
          <a:off x="226119" y="2972792"/>
          <a:ext cx="411125" cy="4111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905C4-C678-4CBF-A545-32B2A6FD6DF6}">
      <dsp:nvSpPr>
        <dsp:cNvPr id="0" name=""/>
        <dsp:cNvSpPr/>
      </dsp:nvSpPr>
      <dsp:spPr>
        <a:xfrm>
          <a:off x="863364" y="2804604"/>
          <a:ext cx="3909609" cy="74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11" tIns="79111" rIns="79111" bIns="791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Mobile app displays real-time data and alerts</a:t>
          </a:r>
          <a:endParaRPr lang="en-US" sz="1900" kern="1200"/>
        </a:p>
      </dsp:txBody>
      <dsp:txXfrm>
        <a:off x="863364" y="2804604"/>
        <a:ext cx="3909609" cy="7475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74A3C-5955-46CC-8BD1-139D6943A41A}">
      <dsp:nvSpPr>
        <dsp:cNvPr id="0" name=""/>
        <dsp:cNvSpPr/>
      </dsp:nvSpPr>
      <dsp:spPr>
        <a:xfrm>
          <a:off x="285801" y="553779"/>
          <a:ext cx="463535" cy="463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50AB-2C80-4E4F-A42D-4B1F81CC6018}">
      <dsp:nvSpPr>
        <dsp:cNvPr id="0" name=""/>
        <dsp:cNvSpPr/>
      </dsp:nvSpPr>
      <dsp:spPr>
        <a:xfrm>
          <a:off x="2529" y="1183124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Book Antiqua"/>
            </a:rPr>
            <a:t>NRF-based long-range nodes</a:t>
          </a:r>
        </a:p>
      </dsp:txBody>
      <dsp:txXfrm>
        <a:off x="2529" y="1183124"/>
        <a:ext cx="1030078" cy="412031"/>
      </dsp:txXfrm>
    </dsp:sp>
    <dsp:sp modelId="{93936238-6925-4DF7-8C0F-8E9FE480A6A1}">
      <dsp:nvSpPr>
        <dsp:cNvPr id="0" name=""/>
        <dsp:cNvSpPr/>
      </dsp:nvSpPr>
      <dsp:spPr>
        <a:xfrm>
          <a:off x="1496142" y="553779"/>
          <a:ext cx="463535" cy="463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AADB2-4EF4-4D7B-974D-D7B71BE41106}">
      <dsp:nvSpPr>
        <dsp:cNvPr id="0" name=""/>
        <dsp:cNvSpPr/>
      </dsp:nvSpPr>
      <dsp:spPr>
        <a:xfrm>
          <a:off x="1212871" y="1183124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Book Antiqua"/>
            </a:rPr>
            <a:t>Solar-powered nodes and pumps</a:t>
          </a:r>
        </a:p>
      </dsp:txBody>
      <dsp:txXfrm>
        <a:off x="1212871" y="1183124"/>
        <a:ext cx="1030078" cy="412031"/>
      </dsp:txXfrm>
    </dsp:sp>
    <dsp:sp modelId="{EDD9D1B9-398F-4860-994C-C6CD73A5C69D}">
      <dsp:nvSpPr>
        <dsp:cNvPr id="0" name=""/>
        <dsp:cNvSpPr/>
      </dsp:nvSpPr>
      <dsp:spPr>
        <a:xfrm>
          <a:off x="2706484" y="553779"/>
          <a:ext cx="463535" cy="463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FAA4F-1DC0-4411-8B1E-579C7FEB3B48}">
      <dsp:nvSpPr>
        <dsp:cNvPr id="0" name=""/>
        <dsp:cNvSpPr/>
      </dsp:nvSpPr>
      <dsp:spPr>
        <a:xfrm>
          <a:off x="2423213" y="1183124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Book Antiqua"/>
            </a:rPr>
            <a:t>Mobile app threshold customization</a:t>
          </a:r>
        </a:p>
      </dsp:txBody>
      <dsp:txXfrm>
        <a:off x="2423213" y="1183124"/>
        <a:ext cx="1030078" cy="412031"/>
      </dsp:txXfrm>
    </dsp:sp>
    <dsp:sp modelId="{CA5CDB35-38E8-40D8-A0C5-25BC6DF4BCC3}">
      <dsp:nvSpPr>
        <dsp:cNvPr id="0" name=""/>
        <dsp:cNvSpPr/>
      </dsp:nvSpPr>
      <dsp:spPr>
        <a:xfrm>
          <a:off x="890972" y="1852675"/>
          <a:ext cx="463535" cy="4635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A2DDD-96E6-46BC-80BE-286546A84ED7}">
      <dsp:nvSpPr>
        <dsp:cNvPr id="0" name=""/>
        <dsp:cNvSpPr/>
      </dsp:nvSpPr>
      <dsp:spPr>
        <a:xfrm>
          <a:off x="607700" y="2482020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Book Antiqua"/>
            </a:rPr>
            <a:t>SD card data logging with real-time clock</a:t>
          </a:r>
        </a:p>
      </dsp:txBody>
      <dsp:txXfrm>
        <a:off x="607700" y="2482020"/>
        <a:ext cx="1030078" cy="412031"/>
      </dsp:txXfrm>
    </dsp:sp>
    <dsp:sp modelId="{F78B9B50-8491-42F7-91BD-89FB464754A3}">
      <dsp:nvSpPr>
        <dsp:cNvPr id="0" name=""/>
        <dsp:cNvSpPr/>
      </dsp:nvSpPr>
      <dsp:spPr>
        <a:xfrm>
          <a:off x="2101313" y="1852675"/>
          <a:ext cx="463535" cy="4635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D3964-0CD2-4BE9-B657-E0DDE3AC1089}">
      <dsp:nvSpPr>
        <dsp:cNvPr id="0" name=""/>
        <dsp:cNvSpPr/>
      </dsp:nvSpPr>
      <dsp:spPr>
        <a:xfrm>
          <a:off x="1818042" y="2482020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Book Antiqua"/>
            </a:rPr>
            <a:t>Increasing number of nodes</a:t>
          </a:r>
          <a:endParaRPr lang="en-US" sz="1100" kern="1200">
            <a:latin typeface="Book Antiqua"/>
          </a:endParaRPr>
        </a:p>
      </dsp:txBody>
      <dsp:txXfrm>
        <a:off x="1818042" y="2482020"/>
        <a:ext cx="1030078" cy="412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491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Problem: Traditional irrigation is inefficient. Need for real-time soil moisture data and automation to conserve water and improve crop health.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Objectives: Wireless monitoring, mobile display via Blynk, auto-irrigation logic, push notifications for dry soil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Hardware: Describe components and rationale for their selection (cost, availability, performance).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Node Architecture: Detail the sensor wiring, code flow: read DHT22, soil sensor, package as struct, send via NRF24.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Receiver: Explain NRF24 configuration, pipe setup, parsing struct, Blynk integration for cloud upload.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Blynk Integration: Show how virtual pins map to sensor variables, dashboard setup, and notification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Software Flow: Step-by-step code execution on nodes and receiver, error handling, retransmissions.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Future Scope: Propose enhancements: solar power, LoRa, threshold configuration via app, detailed data analytics.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Conclusion: Summarize achievements: robust wireless monitoring, automation, notifications, Plan B, demonstration readiness.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1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5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7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6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4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8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0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2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593DFB-B78F-FDC0-0A9B-352E3CE7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060" y="296697"/>
            <a:ext cx="3876165" cy="3061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42" name="TextBox 2">
            <a:extLst>
              <a:ext uri="{FF2B5EF4-FFF2-40B4-BE49-F238E27FC236}">
                <a16:creationId xmlns:a16="http://schemas.microsoft.com/office/drawing/2014/main" id="{74EC5246-CC5C-2C3A-96DF-418C6A02A616}"/>
              </a:ext>
            </a:extLst>
          </p:cNvPr>
          <p:cNvGraphicFramePr/>
          <p:nvPr/>
        </p:nvGraphicFramePr>
        <p:xfrm>
          <a:off x="1898345" y="2716004"/>
          <a:ext cx="8397658" cy="4794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829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C04804-6E60-337E-0A12-EC15BB4FE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DD6DC-1B84-2958-2FEB-29AE0A05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GB">
                <a:latin typeface="Book Antiqua"/>
                <a:ea typeface="+mj-lt"/>
                <a:cs typeface="+mj-lt"/>
              </a:rPr>
              <a:t>System Overview</a:t>
            </a:r>
            <a:endParaRPr lang="en-US">
              <a:latin typeface="Book Antiqua"/>
              <a:ea typeface="+mj-lt"/>
              <a:cs typeface="+mj-lt"/>
            </a:endParaRPr>
          </a:p>
        </p:txBody>
      </p:sp>
      <p:graphicFrame>
        <p:nvGraphicFramePr>
          <p:cNvPr id="51" name="Content Placeholder 14">
            <a:extLst>
              <a:ext uri="{FF2B5EF4-FFF2-40B4-BE49-F238E27FC236}">
                <a16:creationId xmlns:a16="http://schemas.microsoft.com/office/drawing/2014/main" id="{68F7CF46-A90D-E65D-3E44-DEAD40DBE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0754464"/>
              </p:ext>
            </p:extLst>
          </p:nvPr>
        </p:nvGraphicFramePr>
        <p:xfrm>
          <a:off x="484824" y="2338901"/>
          <a:ext cx="4772974" cy="3553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Wireless Sensor Network (WSN): Architecture, Types, Applications, Pros ...">
            <a:extLst>
              <a:ext uri="{FF2B5EF4-FFF2-40B4-BE49-F238E27FC236}">
                <a16:creationId xmlns:a16="http://schemas.microsoft.com/office/drawing/2014/main" id="{860AF04B-EB79-6957-933E-39FDAFCE5F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12" t="29842" r="9890" b="20385"/>
          <a:stretch/>
        </p:blipFill>
        <p:spPr>
          <a:xfrm>
            <a:off x="5820611" y="3355381"/>
            <a:ext cx="6373100" cy="2121469"/>
          </a:xfrm>
          <a:prstGeom prst="rect">
            <a:avLst/>
          </a:prstGeom>
        </p:spPr>
      </p:pic>
      <p:pic>
        <p:nvPicPr>
          <p:cNvPr id="173" name="Picture 172" descr="A diagram of a wireless signal system&#10;&#10;AI-generated content may be incorrect.">
            <a:extLst>
              <a:ext uri="{FF2B5EF4-FFF2-40B4-BE49-F238E27FC236}">
                <a16:creationId xmlns:a16="http://schemas.microsoft.com/office/drawing/2014/main" id="{BAD61F42-74E0-3E15-468C-5AAADFD00F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8822" y="-317"/>
            <a:ext cx="4943475" cy="3353435"/>
          </a:xfrm>
          <a:prstGeom prst="rect">
            <a:avLst/>
          </a:prstGeom>
        </p:spPr>
      </p:pic>
      <p:pic>
        <p:nvPicPr>
          <p:cNvPr id="174" name="Picture 173" descr="شبکه حسگر بی سیم یا WSN چیست؟ - دانشنامه ردرونیک">
            <a:extLst>
              <a:ext uri="{FF2B5EF4-FFF2-40B4-BE49-F238E27FC236}">
                <a16:creationId xmlns:a16="http://schemas.microsoft.com/office/drawing/2014/main" id="{764C00D5-0DEB-8140-92D1-C3053F2BD51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-205" t="17529" b="43473"/>
          <a:stretch/>
        </p:blipFill>
        <p:spPr>
          <a:xfrm>
            <a:off x="5818784" y="5481955"/>
            <a:ext cx="6383341" cy="13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579F0-E709-8DF8-1318-5DB6256F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Book Antiqua"/>
                <a:ea typeface="+mj-lt"/>
                <a:cs typeface="+mj-lt"/>
              </a:rPr>
              <a:t>Key Competitive Features:</a:t>
            </a:r>
            <a:endParaRPr lang="en-US">
              <a:solidFill>
                <a:schemeClr val="bg1"/>
              </a:solidFill>
              <a:latin typeface="Book Antiqua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B977299-F89F-9F48-9C92-7E77EEB23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Many-to-One Wireless Architecture</a:t>
            </a:r>
            <a:b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– Seamless data transmission from multiple sensor nodes to a single ESP32 receiver</a:t>
            </a:r>
            <a:endParaRPr lang="en-GB" sz="14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Offline Auto-Control with Plan B Integration</a:t>
            </a:r>
            <a:b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– Node 3 autonomously controls the water pump even if Wi-Fi or receiver fails</a:t>
            </a:r>
            <a:endParaRPr lang="en-GB" sz="14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Compact &amp; Structured Data Transmission</a:t>
            </a:r>
            <a:b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– Efficient, low-latency communication using lightweight </a:t>
            </a:r>
            <a:r>
              <a:rPr lang="en-GB" sz="1400">
                <a:solidFill>
                  <a:schemeClr val="bg1"/>
                </a:solidFill>
                <a:latin typeface="Book Antiqua"/>
                <a:ea typeface="Calibri"/>
                <a:cs typeface="Calibri"/>
              </a:rPr>
              <a:t>struct</a:t>
            </a:r>
            <a: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packets</a:t>
            </a:r>
            <a:endParaRPr lang="en-GB" sz="14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Hybrid Cloud + Local Monitoring</a:t>
            </a:r>
            <a:b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– Real-time cloud sync with Blynk + Serial fallback for network downtime</a:t>
            </a:r>
            <a:endParaRPr lang="en-GB" sz="14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Smart Alerting System</a:t>
            </a:r>
            <a:b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– Intelligent flag-based alerts that notify only when conditions change, avoiding spam</a:t>
            </a:r>
            <a:endParaRPr lang="en-GB" sz="14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endParaRPr lang="en-GB" sz="1400">
              <a:ea typeface="Calibri"/>
              <a:cs typeface="Calibri"/>
            </a:endParaRPr>
          </a:p>
        </p:txBody>
      </p:sp>
      <p:pic>
        <p:nvPicPr>
          <p:cNvPr id="17" name="Picture 16" descr="A person in a safety vest working on a computer&#10;&#10;AI-generated content may be incorrect.">
            <a:extLst>
              <a:ext uri="{FF2B5EF4-FFF2-40B4-BE49-F238E27FC236}">
                <a16:creationId xmlns:a16="http://schemas.microsoft.com/office/drawing/2014/main" id="{83AA4C2D-556F-0734-DA46-701DDEF6B7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92" r="-1" b="-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8" name="Picture 17" descr="53+ Thousand Concept Tractor Royalty-Free Images, Stock Photos ...">
            <a:extLst>
              <a:ext uri="{FF2B5EF4-FFF2-40B4-BE49-F238E27FC236}">
                <a16:creationId xmlns:a16="http://schemas.microsoft.com/office/drawing/2014/main" id="{AE31ACCA-02DA-EAB1-644F-FCB9EE37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093" b="15709"/>
          <a:stretch/>
        </p:blipFill>
        <p:spPr>
          <a:xfrm>
            <a:off x="4717082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772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Book Antiqua"/>
              </a:rPr>
              <a:t>Blynk Cloud Integration</a:t>
            </a:r>
            <a:endParaRPr lang="en-GB">
              <a:solidFill>
                <a:schemeClr val="bg1"/>
              </a:solidFill>
              <a:latin typeface="Book Antiqua"/>
              <a:ea typeface="Calibri Light"/>
              <a:cs typeface="Calibri Light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solidFill>
                  <a:schemeClr val="bg1"/>
                </a:solidFill>
                <a:latin typeface="Book Antiqua"/>
              </a:rPr>
              <a:t>ESP32 uses Wi-Fi to send sensor data to Blynk</a:t>
            </a:r>
            <a:endParaRPr lang="en-GB" sz="20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2000">
                <a:solidFill>
                  <a:schemeClr val="bg1"/>
                </a:solidFill>
                <a:latin typeface="Book Antiqua"/>
              </a:rPr>
              <a:t>Blynk dashboard displays temperature, humidity, and soil moisture</a:t>
            </a:r>
            <a:endParaRPr lang="en-GB" sz="20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2000">
                <a:solidFill>
                  <a:schemeClr val="bg1"/>
                </a:solidFill>
                <a:latin typeface="Book Antiqua"/>
              </a:rPr>
              <a:t>Push notifications sent when soil is dry</a:t>
            </a:r>
            <a:endParaRPr lang="en-GB" sz="20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</p:txBody>
      </p:sp>
      <p:pic>
        <p:nvPicPr>
          <p:cNvPr id="14" name="Picture 13" descr="Mastering Cloud Transformation for Business: Program Model / Blogs ...">
            <a:extLst>
              <a:ext uri="{FF2B5EF4-FFF2-40B4-BE49-F238E27FC236}">
                <a16:creationId xmlns:a16="http://schemas.microsoft.com/office/drawing/2014/main" id="{0D71B13F-5EDA-414C-146A-99B71A813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51" r="-1" b="6626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4" name="Picture 3" descr="Blynk Cloud: A Comprehensive Guide to the IoT Platform – Hillman Curtis ...">
            <a:extLst>
              <a:ext uri="{FF2B5EF4-FFF2-40B4-BE49-F238E27FC236}">
                <a16:creationId xmlns:a16="http://schemas.microsoft.com/office/drawing/2014/main" id="{B0D9D0E0-28F0-9DA6-2AEF-BC8B756E6A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682" b="959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Book Antiqua"/>
              </a:rPr>
              <a:t>Software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Book Antiqua"/>
              </a:rPr>
              <a:t>Node: Read sensors → Structure data → Send via NRF24</a:t>
            </a:r>
            <a:endParaRPr lang="en-GB" sz="20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bg1"/>
                </a:solidFill>
                <a:latin typeface="Book Antiqua"/>
              </a:rPr>
              <a:t>Receiver: Receive data → Update Blynk virtual pins</a:t>
            </a:r>
            <a:endParaRPr lang="en-GB" sz="20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bg1"/>
                </a:solidFill>
                <a:latin typeface="Book Antiqua"/>
              </a:rPr>
              <a:t>Blynk: Mobile UI updates → Trigger alerts if needed</a:t>
            </a:r>
            <a:endParaRPr lang="en-GB" sz="2000" dirty="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</p:txBody>
      </p:sp>
      <p:pic>
        <p:nvPicPr>
          <p:cNvPr id="5" name="Picture 4" descr="Smart Farming and Precision Agriculture using IoT - CitrusDev">
            <a:extLst>
              <a:ext uri="{FF2B5EF4-FFF2-40B4-BE49-F238E27FC236}">
                <a16:creationId xmlns:a16="http://schemas.microsoft.com/office/drawing/2014/main" id="{C71BDEFE-231E-C13E-388B-187ECE93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26" r="9" b="8703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4" name="Picture 3" descr="A diagram of a smart system&#10;&#10;AI-generated content may be incorrect.">
            <a:extLst>
              <a:ext uri="{FF2B5EF4-FFF2-40B4-BE49-F238E27FC236}">
                <a16:creationId xmlns:a16="http://schemas.microsoft.com/office/drawing/2014/main" id="{7BF70375-1F94-EE52-9553-6DD584C4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364"/>
          <a:stretch/>
        </p:blipFill>
        <p:spPr>
          <a:xfrm>
            <a:off x="5518807" y="3973408"/>
            <a:ext cx="6509855" cy="2664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228">
            <a:extLst>
              <a:ext uri="{FF2B5EF4-FFF2-40B4-BE49-F238E27FC236}">
                <a16:creationId xmlns:a16="http://schemas.microsoft.com/office/drawing/2014/main" id="{C0BD8B89-B6AC-2397-C1FF-488976D1DFD8}"/>
              </a:ext>
            </a:extLst>
          </p:cNvPr>
          <p:cNvSpPr/>
          <p:nvPr/>
        </p:nvSpPr>
        <p:spPr>
          <a:xfrm>
            <a:off x="4521868" y="1303420"/>
            <a:ext cx="7188869" cy="42511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endParaRPr lang="en-GB" sz="3200" dirty="0">
              <a:latin typeface="Book Antiqua"/>
            </a:endParaRPr>
          </a:p>
        </p:txBody>
      </p:sp>
      <p:pic>
        <p:nvPicPr>
          <p:cNvPr id="200" name="Picture 199" descr="INTERNET OF THINGS (IoT) - THE FUTURE OF AGRICULTURE">
            <a:extLst>
              <a:ext uri="{FF2B5EF4-FFF2-40B4-BE49-F238E27FC236}">
                <a16:creationId xmlns:a16="http://schemas.microsoft.com/office/drawing/2014/main" id="{8058A0E0-D101-7EE3-5BD1-171C0501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61" y="1406046"/>
            <a:ext cx="7181424" cy="4035164"/>
          </a:xfrm>
          <a:prstGeom prst="rect">
            <a:avLst/>
          </a:prstGeom>
        </p:spPr>
      </p:pic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Rectangle: Rounded Corners 229">
            <a:extLst>
              <a:ext uri="{FF2B5EF4-FFF2-40B4-BE49-F238E27FC236}">
                <a16:creationId xmlns:a16="http://schemas.microsoft.com/office/drawing/2014/main" id="{89F97716-D906-B8D0-32B2-F06DFE182927}"/>
              </a:ext>
            </a:extLst>
          </p:cNvPr>
          <p:cNvSpPr/>
          <p:nvPr/>
        </p:nvSpPr>
        <p:spPr>
          <a:xfrm>
            <a:off x="300789" y="431132"/>
            <a:ext cx="4030578" cy="22358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Book Antiqua"/>
                <a:ea typeface="+mn-lt"/>
                <a:cs typeface="+mn-lt"/>
              </a:rPr>
              <a:t>Future Scope</a:t>
            </a:r>
            <a:endParaRPr lang="en-US" sz="2800" dirty="0">
              <a:latin typeface="Book Antiqua"/>
              <a:ea typeface="+mn-lt"/>
              <a:cs typeface="+mn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09F0B2-E21A-5FA7-E4B0-DACE2E5D9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150394"/>
              </p:ext>
            </p:extLst>
          </p:nvPr>
        </p:nvGraphicFramePr>
        <p:xfrm>
          <a:off x="585930" y="2573581"/>
          <a:ext cx="3455821" cy="3447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 dirty="0">
                <a:latin typeface="Book Antiqua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GB" sz="2000" dirty="0">
                <a:latin typeface="Book Antiqua"/>
              </a:rPr>
              <a:t>Smart </a:t>
            </a:r>
            <a:r>
              <a:rPr lang="en-GB" sz="2000" err="1">
                <a:latin typeface="Book Antiqua"/>
              </a:rPr>
              <a:t>AgroSense</a:t>
            </a:r>
            <a:r>
              <a:rPr lang="en-GB" sz="2000" dirty="0">
                <a:latin typeface="Book Antiqua"/>
              </a:rPr>
              <a:t> enables remote farm monitoring</a:t>
            </a:r>
          </a:p>
          <a:p>
            <a:r>
              <a:rPr lang="en-GB" sz="2000" dirty="0">
                <a:latin typeface="Book Antiqua"/>
              </a:rPr>
              <a:t>Provides reliable soil health alerts</a:t>
            </a:r>
          </a:p>
          <a:p>
            <a:r>
              <a:rPr lang="en-GB" sz="2000" dirty="0">
                <a:latin typeface="Book Antiqua"/>
              </a:rPr>
              <a:t>Combines wireless sensors, cloud, and automation</a:t>
            </a:r>
          </a:p>
          <a:p>
            <a:r>
              <a:rPr lang="en-GB" sz="2000" dirty="0">
                <a:latin typeface="Book Antiqua"/>
              </a:rPr>
              <a:t>Flexible fallback modes ensure robustness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ECB58-636A-211E-3533-9291653F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24" r="32149" b="625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reless,Communication,Network,Concept.,Mobile,Technology. - Finley ...">
            <a:extLst>
              <a:ext uri="{FF2B5EF4-FFF2-40B4-BE49-F238E27FC236}">
                <a16:creationId xmlns:a16="http://schemas.microsoft.com/office/drawing/2014/main" id="{621F49E4-F26D-C77A-2EDD-3D2FEA0784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2000"/>
                    </a14:imgEffect>
                    <a14:imgEffect>
                      <a14:brightnessContrast bright="-48000" contrast="-87000"/>
                    </a14:imgEffect>
                  </a14:imgLayer>
                </a14:imgProps>
              </a:ext>
            </a:extLst>
          </a:blip>
          <a:srcRect l="14582" r="17032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965D0-40D5-E969-D051-429F5800A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Book Antiqua"/>
                <a:ea typeface="+mj-lt"/>
                <a:cs typeface="+mj-lt"/>
              </a:rPr>
              <a:t>Smart AgroSense: IoT-Based Multi-Point Wireless Sensor System for Precision Farming</a:t>
            </a:r>
            <a:endParaRPr 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06397-D2D3-67DC-1A0A-3175DFEEB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IN">
              <a:solidFill>
                <a:srgbClr val="FFFFFF"/>
              </a:solidFill>
            </a:endParaRPr>
          </a:p>
        </p:txBody>
      </p:sp>
      <p:pic>
        <p:nvPicPr>
          <p:cNvPr id="4" name="Picture 3" descr="Wireless,Communication,Network,Concept.,Mobile,Technology. - Finley ...">
            <a:extLst>
              <a:ext uri="{FF2B5EF4-FFF2-40B4-BE49-F238E27FC236}">
                <a16:creationId xmlns:a16="http://schemas.microsoft.com/office/drawing/2014/main" id="{B1F900DF-6D4E-7526-770D-2ED8DB54EA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4000"/>
                    </a14:imgEffect>
                    <a14:imgEffect>
                      <a14:brightnessContrast bright="-12000" contrast="-10000"/>
                    </a14:imgEffect>
                  </a14:imgLayer>
                </a14:imgProps>
              </a:ext>
            </a:extLst>
          </a:blip>
          <a:srcRect l="24647" r="27097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157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9AE703-9EC1-473D-8723-8E991E885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y IoT Protocols are the Foundation of a Smart Home | Jabil">
            <a:extLst>
              <a:ext uri="{FF2B5EF4-FFF2-40B4-BE49-F238E27FC236}">
                <a16:creationId xmlns:a16="http://schemas.microsoft.com/office/drawing/2014/main" id="{333ECD19-AE92-589C-5E2B-E04D262980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346" r="23523"/>
          <a:stretch/>
        </p:blipFill>
        <p:spPr>
          <a:xfrm>
            <a:off x="20" y="10"/>
            <a:ext cx="7534636" cy="6857990"/>
          </a:xfrm>
          <a:custGeom>
            <a:avLst/>
            <a:gdLst/>
            <a:ahLst/>
            <a:cxnLst/>
            <a:rect l="l" t="t" r="r" b="b"/>
            <a:pathLst>
              <a:path w="7534656" h="6858000">
                <a:moveTo>
                  <a:pt x="4678390" y="3089451"/>
                </a:moveTo>
                <a:cubicBezTo>
                  <a:pt x="4704756" y="3107456"/>
                  <a:pt x="4731118" y="3125461"/>
                  <a:pt x="4757484" y="3143466"/>
                </a:cubicBezTo>
                <a:cubicBezTo>
                  <a:pt x="4742694" y="3138965"/>
                  <a:pt x="4726618" y="3134464"/>
                  <a:pt x="4711185" y="3129962"/>
                </a:cubicBezTo>
                <a:cubicBezTo>
                  <a:pt x="4698324" y="3119029"/>
                  <a:pt x="4684820" y="3108743"/>
                  <a:pt x="4671961" y="3097166"/>
                </a:cubicBezTo>
                <a:cubicBezTo>
                  <a:pt x="4673888" y="3094594"/>
                  <a:pt x="4676460" y="3092024"/>
                  <a:pt x="4678390" y="3089451"/>
                </a:cubicBezTo>
                <a:close/>
                <a:moveTo>
                  <a:pt x="5151664" y="2187270"/>
                </a:moveTo>
                <a:cubicBezTo>
                  <a:pt x="5309853" y="2295300"/>
                  <a:pt x="5468040" y="2403973"/>
                  <a:pt x="5626227" y="2512004"/>
                </a:cubicBezTo>
                <a:cubicBezTo>
                  <a:pt x="5623653" y="2514576"/>
                  <a:pt x="5621726" y="2517148"/>
                  <a:pt x="5619152" y="2519721"/>
                </a:cubicBezTo>
                <a:cubicBezTo>
                  <a:pt x="5445533" y="2428409"/>
                  <a:pt x="5281559" y="2326810"/>
                  <a:pt x="5151664" y="2187270"/>
                </a:cubicBezTo>
                <a:close/>
                <a:moveTo>
                  <a:pt x="0" y="0"/>
                </a:moveTo>
                <a:lnTo>
                  <a:pt x="7534656" y="0"/>
                </a:lnTo>
                <a:lnTo>
                  <a:pt x="7534656" y="2520617"/>
                </a:lnTo>
                <a:lnTo>
                  <a:pt x="7532186" y="2520363"/>
                </a:lnTo>
                <a:cubicBezTo>
                  <a:pt x="7340561" y="2495285"/>
                  <a:pt x="6360574" y="2283083"/>
                  <a:pt x="6073136" y="2103675"/>
                </a:cubicBezTo>
                <a:cubicBezTo>
                  <a:pt x="5779268" y="1919767"/>
                  <a:pt x="5502120" y="1716567"/>
                  <a:pt x="5226257" y="1512725"/>
                </a:cubicBezTo>
                <a:cubicBezTo>
                  <a:pt x="5106652" y="1424628"/>
                  <a:pt x="4979331" y="1344249"/>
                  <a:pt x="4871300" y="1243293"/>
                </a:cubicBezTo>
                <a:cubicBezTo>
                  <a:pt x="4763272" y="1141694"/>
                  <a:pt x="4660386" y="1036235"/>
                  <a:pt x="4543354" y="942352"/>
                </a:cubicBezTo>
                <a:cubicBezTo>
                  <a:pt x="4509916" y="915344"/>
                  <a:pt x="4476478" y="886408"/>
                  <a:pt x="4427606" y="881906"/>
                </a:cubicBezTo>
                <a:cubicBezTo>
                  <a:pt x="4416676" y="880620"/>
                  <a:pt x="4405100" y="881263"/>
                  <a:pt x="4394168" y="882548"/>
                </a:cubicBezTo>
                <a:cubicBezTo>
                  <a:pt x="4381952" y="883835"/>
                  <a:pt x="4372305" y="890265"/>
                  <a:pt x="4367803" y="901197"/>
                </a:cubicBezTo>
                <a:cubicBezTo>
                  <a:pt x="4363304" y="913416"/>
                  <a:pt x="4371019" y="920488"/>
                  <a:pt x="4380021" y="926918"/>
                </a:cubicBezTo>
                <a:cubicBezTo>
                  <a:pt x="4386451" y="931420"/>
                  <a:pt x="4392881" y="938494"/>
                  <a:pt x="4401241" y="939779"/>
                </a:cubicBezTo>
                <a:cubicBezTo>
                  <a:pt x="4454614" y="947496"/>
                  <a:pt x="4474548" y="986721"/>
                  <a:pt x="4499626" y="1021444"/>
                </a:cubicBezTo>
                <a:cubicBezTo>
                  <a:pt x="4510559" y="1036235"/>
                  <a:pt x="4522132" y="1047810"/>
                  <a:pt x="4502199" y="1069029"/>
                </a:cubicBezTo>
                <a:cubicBezTo>
                  <a:pt x="4484838" y="1087677"/>
                  <a:pt x="4502841" y="1097324"/>
                  <a:pt x="4520845" y="1102469"/>
                </a:cubicBezTo>
                <a:cubicBezTo>
                  <a:pt x="4545924" y="1109541"/>
                  <a:pt x="4575503" y="1108256"/>
                  <a:pt x="4603797" y="1131405"/>
                </a:cubicBezTo>
                <a:cubicBezTo>
                  <a:pt x="4497696" y="1133334"/>
                  <a:pt x="4452684" y="1072246"/>
                  <a:pt x="4404457" y="1015657"/>
                </a:cubicBezTo>
                <a:cubicBezTo>
                  <a:pt x="4386451" y="995081"/>
                  <a:pt x="4374235" y="970645"/>
                  <a:pt x="4358802" y="947496"/>
                </a:cubicBezTo>
                <a:cubicBezTo>
                  <a:pt x="4339510" y="919203"/>
                  <a:pt x="4317003" y="917916"/>
                  <a:pt x="4288710" y="942994"/>
                </a:cubicBezTo>
                <a:cubicBezTo>
                  <a:pt x="4263632" y="965500"/>
                  <a:pt x="4251416" y="963572"/>
                  <a:pt x="4243055" y="932705"/>
                </a:cubicBezTo>
                <a:cubicBezTo>
                  <a:pt x="4230195" y="884478"/>
                  <a:pt x="4200613" y="850398"/>
                  <a:pt x="4150456" y="833036"/>
                </a:cubicBezTo>
                <a:cubicBezTo>
                  <a:pt x="4144991" y="831106"/>
                  <a:pt x="4138882" y="828052"/>
                  <a:pt x="4132854" y="827007"/>
                </a:cubicBezTo>
                <a:cubicBezTo>
                  <a:pt x="4126826" y="825962"/>
                  <a:pt x="4120878" y="826927"/>
                  <a:pt x="4115733" y="833036"/>
                </a:cubicBezTo>
                <a:cubicBezTo>
                  <a:pt x="4106731" y="843323"/>
                  <a:pt x="4114446" y="855542"/>
                  <a:pt x="4120878" y="864544"/>
                </a:cubicBezTo>
                <a:cubicBezTo>
                  <a:pt x="4132452" y="880620"/>
                  <a:pt x="4142741" y="896052"/>
                  <a:pt x="4147242" y="915344"/>
                </a:cubicBezTo>
                <a:cubicBezTo>
                  <a:pt x="4150456" y="928205"/>
                  <a:pt x="4153673" y="942352"/>
                  <a:pt x="4144669" y="951996"/>
                </a:cubicBezTo>
                <a:cubicBezTo>
                  <a:pt x="4107374" y="993151"/>
                  <a:pt x="4134382" y="1012442"/>
                  <a:pt x="4166533" y="1034306"/>
                </a:cubicBezTo>
                <a:cubicBezTo>
                  <a:pt x="4210902" y="1063886"/>
                  <a:pt x="4228266" y="1107611"/>
                  <a:pt x="4217977" y="1159698"/>
                </a:cubicBezTo>
                <a:cubicBezTo>
                  <a:pt x="4214117" y="1180919"/>
                  <a:pt x="4216690" y="1193778"/>
                  <a:pt x="4243055" y="1193136"/>
                </a:cubicBezTo>
                <a:cubicBezTo>
                  <a:pt x="4253342" y="1193136"/>
                  <a:pt x="4255915" y="1200210"/>
                  <a:pt x="4259774" y="1207925"/>
                </a:cubicBezTo>
                <a:cubicBezTo>
                  <a:pt x="4342082" y="1389905"/>
                  <a:pt x="4461044" y="1549378"/>
                  <a:pt x="4600583" y="1695991"/>
                </a:cubicBezTo>
                <a:cubicBezTo>
                  <a:pt x="4713758" y="1814953"/>
                  <a:pt x="4838507" y="1922339"/>
                  <a:pt x="4967756" y="2026512"/>
                </a:cubicBezTo>
                <a:cubicBezTo>
                  <a:pt x="4971614" y="2029727"/>
                  <a:pt x="4975473" y="2033584"/>
                  <a:pt x="4977403" y="2040014"/>
                </a:cubicBezTo>
                <a:cubicBezTo>
                  <a:pt x="4916314" y="2027155"/>
                  <a:pt x="4863586" y="2000789"/>
                  <a:pt x="4812784" y="1971210"/>
                </a:cubicBezTo>
                <a:cubicBezTo>
                  <a:pt x="4677748" y="1892760"/>
                  <a:pt x="4563930" y="1791160"/>
                  <a:pt x="4448827" y="1691489"/>
                </a:cubicBezTo>
                <a:cubicBezTo>
                  <a:pt x="4378737" y="1630400"/>
                  <a:pt x="4306715" y="1571241"/>
                  <a:pt x="4229552" y="1517227"/>
                </a:cubicBezTo>
                <a:cubicBezTo>
                  <a:pt x="4216690" y="1508223"/>
                  <a:pt x="4207687" y="1496649"/>
                  <a:pt x="4198686" y="1485074"/>
                </a:cubicBezTo>
                <a:cubicBezTo>
                  <a:pt x="4193541" y="1478645"/>
                  <a:pt x="4187111" y="1472857"/>
                  <a:pt x="4176822" y="1475430"/>
                </a:cubicBezTo>
                <a:cubicBezTo>
                  <a:pt x="4163961" y="1478645"/>
                  <a:pt x="4162675" y="1488289"/>
                  <a:pt x="4161388" y="1497936"/>
                </a:cubicBezTo>
                <a:cubicBezTo>
                  <a:pt x="4157531" y="1528801"/>
                  <a:pt x="4165890" y="1556452"/>
                  <a:pt x="4181966" y="1582816"/>
                </a:cubicBezTo>
                <a:cubicBezTo>
                  <a:pt x="4223765" y="1650334"/>
                  <a:pt x="4285495" y="1702421"/>
                  <a:pt x="4349155" y="1751935"/>
                </a:cubicBezTo>
                <a:cubicBezTo>
                  <a:pt x="4431464" y="1815596"/>
                  <a:pt x="4511200" y="1881828"/>
                  <a:pt x="4583864" y="1954492"/>
                </a:cubicBezTo>
                <a:cubicBezTo>
                  <a:pt x="4589008" y="1959636"/>
                  <a:pt x="4598653" y="1962851"/>
                  <a:pt x="4595438" y="1977640"/>
                </a:cubicBezTo>
                <a:cubicBezTo>
                  <a:pt x="4549783" y="1943560"/>
                  <a:pt x="4506699" y="1910122"/>
                  <a:pt x="4462973" y="1877969"/>
                </a:cubicBezTo>
                <a:cubicBezTo>
                  <a:pt x="4419889" y="1845818"/>
                  <a:pt x="4376162" y="1813666"/>
                  <a:pt x="4333080" y="1782158"/>
                </a:cubicBezTo>
                <a:cubicBezTo>
                  <a:pt x="4322790" y="1774441"/>
                  <a:pt x="4311858" y="1763509"/>
                  <a:pt x="4297070" y="1773155"/>
                </a:cubicBezTo>
                <a:cubicBezTo>
                  <a:pt x="4281639" y="1782800"/>
                  <a:pt x="4283566" y="1798877"/>
                  <a:pt x="4287426" y="1811736"/>
                </a:cubicBezTo>
                <a:cubicBezTo>
                  <a:pt x="4299642" y="1849676"/>
                  <a:pt x="4320864" y="1883114"/>
                  <a:pt x="4349155" y="1912694"/>
                </a:cubicBezTo>
                <a:cubicBezTo>
                  <a:pt x="4445611" y="2010436"/>
                  <a:pt x="4556856" y="2094673"/>
                  <a:pt x="4660386" y="2185984"/>
                </a:cubicBezTo>
                <a:cubicBezTo>
                  <a:pt x="4716330" y="2235499"/>
                  <a:pt x="4767772" y="2288228"/>
                  <a:pt x="4816643" y="2342884"/>
                </a:cubicBezTo>
                <a:cubicBezTo>
                  <a:pt x="4827576" y="2355104"/>
                  <a:pt x="4826931" y="2366678"/>
                  <a:pt x="4823716" y="2380824"/>
                </a:cubicBezTo>
                <a:cubicBezTo>
                  <a:pt x="4810857" y="2438056"/>
                  <a:pt x="4830791" y="2457346"/>
                  <a:pt x="4895093" y="2446415"/>
                </a:cubicBezTo>
                <a:cubicBezTo>
                  <a:pt x="4915027" y="2443198"/>
                  <a:pt x="4928532" y="2446415"/>
                  <a:pt x="4940748" y="2459917"/>
                </a:cubicBezTo>
                <a:cubicBezTo>
                  <a:pt x="5088648" y="2627107"/>
                  <a:pt x="5263553" y="2767932"/>
                  <a:pt x="5454535" y="2893324"/>
                </a:cubicBezTo>
                <a:cubicBezTo>
                  <a:pt x="5532343" y="2944123"/>
                  <a:pt x="5612723" y="2992353"/>
                  <a:pt x="5694388" y="3037365"/>
                </a:cubicBezTo>
                <a:cubicBezTo>
                  <a:pt x="5694388" y="3040580"/>
                  <a:pt x="5694388" y="3044439"/>
                  <a:pt x="5694388" y="3047654"/>
                </a:cubicBezTo>
                <a:cubicBezTo>
                  <a:pt x="5693745" y="3052154"/>
                  <a:pt x="5693102" y="3054726"/>
                  <a:pt x="5692459" y="3058585"/>
                </a:cubicBezTo>
                <a:cubicBezTo>
                  <a:pt x="5577355" y="2989137"/>
                  <a:pt x="5463536" y="2917760"/>
                  <a:pt x="5352292" y="2842525"/>
                </a:cubicBezTo>
                <a:cubicBezTo>
                  <a:pt x="5050709" y="2638683"/>
                  <a:pt x="4762627" y="2420050"/>
                  <a:pt x="4470046" y="2206561"/>
                </a:cubicBezTo>
                <a:cubicBezTo>
                  <a:pt x="4371661" y="2134541"/>
                  <a:pt x="4293855" y="2042587"/>
                  <a:pt x="4205115" y="1961564"/>
                </a:cubicBezTo>
                <a:cubicBezTo>
                  <a:pt x="4145956" y="1907550"/>
                  <a:pt x="4089368" y="1850963"/>
                  <a:pt x="4020564" y="1806593"/>
                </a:cubicBezTo>
                <a:cubicBezTo>
                  <a:pt x="3992271" y="1788587"/>
                  <a:pt x="3962691" y="1772511"/>
                  <a:pt x="3924751" y="1777013"/>
                </a:cubicBezTo>
                <a:cubicBezTo>
                  <a:pt x="3909962" y="1778943"/>
                  <a:pt x="3893242" y="1782800"/>
                  <a:pt x="3888098" y="1799519"/>
                </a:cubicBezTo>
                <a:cubicBezTo>
                  <a:pt x="3883596" y="1816238"/>
                  <a:pt x="3897100" y="1823955"/>
                  <a:pt x="3909319" y="1831028"/>
                </a:cubicBezTo>
                <a:cubicBezTo>
                  <a:pt x="3912534" y="1832957"/>
                  <a:pt x="3915749" y="1835530"/>
                  <a:pt x="3918964" y="1835530"/>
                </a:cubicBezTo>
                <a:cubicBezTo>
                  <a:pt x="3980052" y="1839387"/>
                  <a:pt x="3994199" y="1888258"/>
                  <a:pt x="4023137" y="1923626"/>
                </a:cubicBezTo>
                <a:cubicBezTo>
                  <a:pt x="4032139" y="1934558"/>
                  <a:pt x="4032781" y="1945489"/>
                  <a:pt x="4023137" y="1958349"/>
                </a:cubicBezTo>
                <a:cubicBezTo>
                  <a:pt x="4005773" y="1981498"/>
                  <a:pt x="4017992" y="1991787"/>
                  <a:pt x="4041141" y="1998217"/>
                </a:cubicBezTo>
                <a:cubicBezTo>
                  <a:pt x="4064289" y="2004648"/>
                  <a:pt x="4089368" y="2006576"/>
                  <a:pt x="4114446" y="2021367"/>
                </a:cubicBezTo>
                <a:cubicBezTo>
                  <a:pt x="4074579" y="2033584"/>
                  <a:pt x="4046928" y="2020725"/>
                  <a:pt x="4021207" y="2004648"/>
                </a:cubicBezTo>
                <a:cubicBezTo>
                  <a:pt x="3963333" y="1969281"/>
                  <a:pt x="3926038" y="1917194"/>
                  <a:pt x="3890670" y="1863823"/>
                </a:cubicBezTo>
                <a:cubicBezTo>
                  <a:pt x="3883596" y="1853534"/>
                  <a:pt x="3877809" y="1841959"/>
                  <a:pt x="3868164" y="1833600"/>
                </a:cubicBezTo>
                <a:cubicBezTo>
                  <a:pt x="3850158" y="1816881"/>
                  <a:pt x="3830867" y="1814953"/>
                  <a:pt x="3809005" y="1835530"/>
                </a:cubicBezTo>
                <a:cubicBezTo>
                  <a:pt x="3780067" y="1862537"/>
                  <a:pt x="3769780" y="1860608"/>
                  <a:pt x="3760134" y="1825885"/>
                </a:cubicBezTo>
                <a:cubicBezTo>
                  <a:pt x="3747272" y="1778943"/>
                  <a:pt x="3718336" y="1746147"/>
                  <a:pt x="3668822" y="1728786"/>
                </a:cubicBezTo>
                <a:cubicBezTo>
                  <a:pt x="3658535" y="1724927"/>
                  <a:pt x="3647603" y="1719782"/>
                  <a:pt x="3636671" y="1728142"/>
                </a:cubicBezTo>
                <a:cubicBezTo>
                  <a:pt x="3625097" y="1737788"/>
                  <a:pt x="3632812" y="1747433"/>
                  <a:pt x="3637314" y="1756437"/>
                </a:cubicBezTo>
                <a:cubicBezTo>
                  <a:pt x="3643744" y="1770583"/>
                  <a:pt x="3651461" y="1784730"/>
                  <a:pt x="3657248" y="1799519"/>
                </a:cubicBezTo>
                <a:cubicBezTo>
                  <a:pt x="3667537" y="1823312"/>
                  <a:pt x="3669467" y="1848391"/>
                  <a:pt x="3650175" y="1871539"/>
                </a:cubicBezTo>
                <a:cubicBezTo>
                  <a:pt x="3636027" y="1888258"/>
                  <a:pt x="3637314" y="1899190"/>
                  <a:pt x="3655963" y="1910765"/>
                </a:cubicBezTo>
                <a:cubicBezTo>
                  <a:pt x="3715764" y="1946775"/>
                  <a:pt x="3753704" y="1993716"/>
                  <a:pt x="3733126" y="2067022"/>
                </a:cubicBezTo>
                <a:cubicBezTo>
                  <a:pt x="3729911" y="2077311"/>
                  <a:pt x="3733770" y="2087600"/>
                  <a:pt x="3745987" y="2086956"/>
                </a:cubicBezTo>
                <a:cubicBezTo>
                  <a:pt x="3772995" y="2085028"/>
                  <a:pt x="3777495" y="2101747"/>
                  <a:pt x="3785212" y="2119109"/>
                </a:cubicBezTo>
                <a:cubicBezTo>
                  <a:pt x="3860447" y="2285655"/>
                  <a:pt x="3969120" y="2430981"/>
                  <a:pt x="4094512" y="2567305"/>
                </a:cubicBezTo>
                <a:cubicBezTo>
                  <a:pt x="4218619" y="2702344"/>
                  <a:pt x="4358159" y="2823234"/>
                  <a:pt x="4506699" y="2938980"/>
                </a:cubicBezTo>
                <a:cubicBezTo>
                  <a:pt x="4464901" y="2935122"/>
                  <a:pt x="4410886" y="2911330"/>
                  <a:pt x="4358802" y="2883679"/>
                </a:cubicBezTo>
                <a:cubicBezTo>
                  <a:pt x="4221193" y="2809730"/>
                  <a:pt x="4108016" y="2709416"/>
                  <a:pt x="3992913" y="2611032"/>
                </a:cubicBezTo>
                <a:cubicBezTo>
                  <a:pt x="3912534" y="2542227"/>
                  <a:pt x="3834084" y="2471493"/>
                  <a:pt x="3744057" y="2412332"/>
                </a:cubicBezTo>
                <a:cubicBezTo>
                  <a:pt x="3733770" y="2405903"/>
                  <a:pt x="3726696" y="2397543"/>
                  <a:pt x="3720909" y="2387254"/>
                </a:cubicBezTo>
                <a:cubicBezTo>
                  <a:pt x="3715764" y="2378252"/>
                  <a:pt x="3708047" y="2369893"/>
                  <a:pt x="3694545" y="2373750"/>
                </a:cubicBezTo>
                <a:cubicBezTo>
                  <a:pt x="3681041" y="2378252"/>
                  <a:pt x="3679754" y="2389827"/>
                  <a:pt x="3679754" y="2400116"/>
                </a:cubicBezTo>
                <a:cubicBezTo>
                  <a:pt x="3681684" y="2438698"/>
                  <a:pt x="3692615" y="2473421"/>
                  <a:pt x="3716407" y="2504287"/>
                </a:cubicBezTo>
                <a:cubicBezTo>
                  <a:pt x="3762706" y="2566020"/>
                  <a:pt x="3824437" y="2614247"/>
                  <a:pt x="3886168" y="2662474"/>
                </a:cubicBezTo>
                <a:cubicBezTo>
                  <a:pt x="3971693" y="2728707"/>
                  <a:pt x="4050787" y="2800727"/>
                  <a:pt x="4122163" y="2881107"/>
                </a:cubicBezTo>
                <a:cubicBezTo>
                  <a:pt x="4070721" y="2841882"/>
                  <a:pt x="4019277" y="2802013"/>
                  <a:pt x="3967191" y="2762788"/>
                </a:cubicBezTo>
                <a:cubicBezTo>
                  <a:pt x="3927966" y="2733209"/>
                  <a:pt x="3887455" y="2704914"/>
                  <a:pt x="3847588" y="2675978"/>
                </a:cubicBezTo>
                <a:cubicBezTo>
                  <a:pt x="3837941" y="2668905"/>
                  <a:pt x="3827652" y="2661189"/>
                  <a:pt x="3814150" y="2670833"/>
                </a:cubicBezTo>
                <a:cubicBezTo>
                  <a:pt x="3801931" y="2679193"/>
                  <a:pt x="3803861" y="2691412"/>
                  <a:pt x="3806433" y="2702986"/>
                </a:cubicBezTo>
                <a:cubicBezTo>
                  <a:pt x="3816078" y="2748641"/>
                  <a:pt x="3843086" y="2785294"/>
                  <a:pt x="3876524" y="2818089"/>
                </a:cubicBezTo>
                <a:cubicBezTo>
                  <a:pt x="3917034" y="2857314"/>
                  <a:pt x="3959476" y="2894611"/>
                  <a:pt x="4003201" y="2931907"/>
                </a:cubicBezTo>
                <a:cubicBezTo>
                  <a:pt x="3956261" y="2921618"/>
                  <a:pt x="3909319" y="2911330"/>
                  <a:pt x="3862377" y="2902971"/>
                </a:cubicBezTo>
                <a:cubicBezTo>
                  <a:pt x="3883596" y="2977562"/>
                  <a:pt x="3933110" y="2992353"/>
                  <a:pt x="3977480" y="3003927"/>
                </a:cubicBezTo>
                <a:cubicBezTo>
                  <a:pt x="4037283" y="3018716"/>
                  <a:pt x="4094512" y="3037365"/>
                  <a:pt x="4151101" y="3058585"/>
                </a:cubicBezTo>
                <a:cubicBezTo>
                  <a:pt x="4174892" y="3079805"/>
                  <a:pt x="4198686" y="3100383"/>
                  <a:pt x="4221834" y="3122245"/>
                </a:cubicBezTo>
                <a:cubicBezTo>
                  <a:pt x="4245627" y="3144753"/>
                  <a:pt x="4268133" y="3167259"/>
                  <a:pt x="4290640" y="3191050"/>
                </a:cubicBezTo>
                <a:cubicBezTo>
                  <a:pt x="4306715" y="3208411"/>
                  <a:pt x="4326007" y="3223203"/>
                  <a:pt x="4307359" y="3252781"/>
                </a:cubicBezTo>
                <a:cubicBezTo>
                  <a:pt x="4298999" y="3266285"/>
                  <a:pt x="4353655" y="3339593"/>
                  <a:pt x="4371019" y="3344093"/>
                </a:cubicBezTo>
                <a:cubicBezTo>
                  <a:pt x="4373591" y="3344735"/>
                  <a:pt x="4376162" y="3345380"/>
                  <a:pt x="4378091" y="3345380"/>
                </a:cubicBezTo>
                <a:cubicBezTo>
                  <a:pt x="4415390" y="3342808"/>
                  <a:pt x="4423749" y="3364671"/>
                  <a:pt x="4424390" y="3392322"/>
                </a:cubicBezTo>
                <a:cubicBezTo>
                  <a:pt x="4425034" y="3419328"/>
                  <a:pt x="4418604" y="3452766"/>
                  <a:pt x="4469403" y="3439262"/>
                </a:cubicBezTo>
                <a:cubicBezTo>
                  <a:pt x="4475190" y="3437977"/>
                  <a:pt x="4476478" y="3441834"/>
                  <a:pt x="4479048" y="3446336"/>
                </a:cubicBezTo>
                <a:cubicBezTo>
                  <a:pt x="4534350" y="3561439"/>
                  <a:pt x="4627590" y="3650178"/>
                  <a:pt x="4719544" y="3738917"/>
                </a:cubicBezTo>
                <a:cubicBezTo>
                  <a:pt x="4724691" y="3743419"/>
                  <a:pt x="4729833" y="3747920"/>
                  <a:pt x="4734977" y="3752421"/>
                </a:cubicBezTo>
                <a:cubicBezTo>
                  <a:pt x="4638523" y="3729915"/>
                  <a:pt x="4320218" y="3700977"/>
                  <a:pt x="4226978" y="3710624"/>
                </a:cubicBezTo>
                <a:cubicBezTo>
                  <a:pt x="4144027" y="3718984"/>
                  <a:pt x="3675254" y="3578802"/>
                  <a:pt x="3578155" y="3495850"/>
                </a:cubicBezTo>
                <a:cubicBezTo>
                  <a:pt x="3564651" y="3560796"/>
                  <a:pt x="3593587" y="3586517"/>
                  <a:pt x="3616738" y="3616098"/>
                </a:cubicBezTo>
                <a:cubicBezTo>
                  <a:pt x="3649531" y="3657895"/>
                  <a:pt x="3654676" y="3687475"/>
                  <a:pt x="3592944" y="3720913"/>
                </a:cubicBezTo>
                <a:cubicBezTo>
                  <a:pt x="3416109" y="3816082"/>
                  <a:pt x="3418038" y="3819297"/>
                  <a:pt x="3583942" y="3948546"/>
                </a:cubicBezTo>
                <a:cubicBezTo>
                  <a:pt x="3591659" y="3954335"/>
                  <a:pt x="3587800" y="3972982"/>
                  <a:pt x="3589730" y="3985844"/>
                </a:cubicBezTo>
                <a:cubicBezTo>
                  <a:pt x="3546645" y="4005135"/>
                  <a:pt x="3495846" y="3954978"/>
                  <a:pt x="3444404" y="4008992"/>
                </a:cubicBezTo>
                <a:cubicBezTo>
                  <a:pt x="3666250" y="4246272"/>
                  <a:pt x="4003845" y="4471979"/>
                  <a:pt x="4309931" y="4650101"/>
                </a:cubicBezTo>
                <a:cubicBezTo>
                  <a:pt x="4062362" y="4708617"/>
                  <a:pt x="3913819" y="4502845"/>
                  <a:pt x="3731840" y="4529209"/>
                </a:cubicBezTo>
                <a:cubicBezTo>
                  <a:pt x="3641172" y="4593512"/>
                  <a:pt x="3911247" y="4697685"/>
                  <a:pt x="3653390" y="4727908"/>
                </a:cubicBezTo>
                <a:cubicBezTo>
                  <a:pt x="3765278" y="4784495"/>
                  <a:pt x="3848230" y="4839796"/>
                  <a:pt x="3925393" y="4904742"/>
                </a:cubicBezTo>
                <a:cubicBezTo>
                  <a:pt x="4062362" y="5021132"/>
                  <a:pt x="4089368" y="5098297"/>
                  <a:pt x="4026352" y="5254555"/>
                </a:cubicBezTo>
                <a:cubicBezTo>
                  <a:pt x="3984554" y="5357440"/>
                  <a:pt x="3924108" y="5451967"/>
                  <a:pt x="3977480" y="5574787"/>
                </a:cubicBezTo>
                <a:cubicBezTo>
                  <a:pt x="4014133" y="5659024"/>
                  <a:pt x="3999986" y="5714325"/>
                  <a:pt x="3861090" y="5676385"/>
                </a:cubicBezTo>
                <a:cubicBezTo>
                  <a:pt x="3711264" y="5635875"/>
                  <a:pt x="3654676" y="5711753"/>
                  <a:pt x="3692615" y="5859008"/>
                </a:cubicBezTo>
                <a:cubicBezTo>
                  <a:pt x="3717051" y="5953535"/>
                  <a:pt x="3691328" y="5983115"/>
                  <a:pt x="3588443" y="5972183"/>
                </a:cubicBezTo>
                <a:cubicBezTo>
                  <a:pt x="3474625" y="5959965"/>
                  <a:pt x="3366596" y="5898233"/>
                  <a:pt x="3225771" y="5927814"/>
                </a:cubicBezTo>
                <a:cubicBezTo>
                  <a:pt x="3338301" y="6100148"/>
                  <a:pt x="3578798" y="6051276"/>
                  <a:pt x="3709977" y="6215251"/>
                </a:cubicBezTo>
                <a:cubicBezTo>
                  <a:pt x="3553719" y="6215893"/>
                  <a:pt x="3434115" y="6215251"/>
                  <a:pt x="3318367" y="6179240"/>
                </a:cubicBezTo>
                <a:cubicBezTo>
                  <a:pt x="3270140" y="6164451"/>
                  <a:pt x="3217411" y="6149662"/>
                  <a:pt x="3190403" y="6199174"/>
                </a:cubicBezTo>
                <a:cubicBezTo>
                  <a:pt x="3158252" y="6258978"/>
                  <a:pt x="3223841" y="6281484"/>
                  <a:pt x="3263066" y="6292415"/>
                </a:cubicBezTo>
                <a:cubicBezTo>
                  <a:pt x="3373669" y="6322638"/>
                  <a:pt x="3458550" y="6394014"/>
                  <a:pt x="3550504" y="6449958"/>
                </a:cubicBezTo>
                <a:cubicBezTo>
                  <a:pt x="3726616" y="6557427"/>
                  <a:pt x="3917990" y="6649139"/>
                  <a:pt x="4077239" y="6805655"/>
                </a:cubicBezTo>
                <a:lnTo>
                  <a:pt x="4125813" y="6858000"/>
                </a:lnTo>
                <a:lnTo>
                  <a:pt x="4084568" y="6858000"/>
                </a:lnTo>
                <a:lnTo>
                  <a:pt x="3991456" y="6828025"/>
                </a:lnTo>
                <a:cubicBezTo>
                  <a:pt x="3846743" y="6771357"/>
                  <a:pt x="3719301" y="6699136"/>
                  <a:pt x="3569795" y="6680810"/>
                </a:cubicBezTo>
                <a:cubicBezTo>
                  <a:pt x="3613040" y="6726948"/>
                  <a:pt x="3659338" y="6769067"/>
                  <a:pt x="3707747" y="6808392"/>
                </a:cubicBezTo>
                <a:lnTo>
                  <a:pt x="37751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2878372"/>
            <a:ext cx="6400800" cy="1406070"/>
          </a:xfrm>
        </p:spPr>
        <p:txBody>
          <a:bodyPr anchor="b">
            <a:normAutofit/>
          </a:bodyPr>
          <a:lstStyle/>
          <a:p>
            <a:r>
              <a:rPr lang="en-GB">
                <a:latin typeface="Book Antiqua"/>
              </a:rPr>
              <a:t>Problem Statement</a:t>
            </a:r>
          </a:p>
        </p:txBody>
      </p:sp>
      <p:pic>
        <p:nvPicPr>
          <p:cNvPr id="7" name="Picture 6" descr="Image result for iot smart farming">
            <a:extLst>
              <a:ext uri="{FF2B5EF4-FFF2-40B4-BE49-F238E27FC236}">
                <a16:creationId xmlns:a16="http://schemas.microsoft.com/office/drawing/2014/main" id="{A3A1C0EB-27E8-FAB4-DE3A-A3D961A5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40" r="2" b="2"/>
          <a:stretch/>
        </p:blipFill>
        <p:spPr>
          <a:xfrm>
            <a:off x="7653520" y="10"/>
            <a:ext cx="4538480" cy="2624956"/>
          </a:xfrm>
          <a:custGeom>
            <a:avLst/>
            <a:gdLst/>
            <a:ahLst/>
            <a:cxnLst/>
            <a:rect l="l" t="t" r="r" b="b"/>
            <a:pathLst>
              <a:path w="4538480" h="2624966">
                <a:moveTo>
                  <a:pt x="0" y="0"/>
                </a:moveTo>
                <a:lnTo>
                  <a:pt x="4538480" y="0"/>
                </a:lnTo>
                <a:lnTo>
                  <a:pt x="4538480" y="2278570"/>
                </a:lnTo>
                <a:lnTo>
                  <a:pt x="4520384" y="2284270"/>
                </a:lnTo>
                <a:cubicBezTo>
                  <a:pt x="3945063" y="2457853"/>
                  <a:pt x="2850619" y="2701056"/>
                  <a:pt x="1497830" y="2602030"/>
                </a:cubicBezTo>
                <a:cubicBezTo>
                  <a:pt x="1428382" y="2596885"/>
                  <a:pt x="1362793" y="2593669"/>
                  <a:pt x="1295917" y="2591098"/>
                </a:cubicBezTo>
                <a:cubicBezTo>
                  <a:pt x="852222" y="2571324"/>
                  <a:pt x="414677" y="2559146"/>
                  <a:pt x="120277" y="2541000"/>
                </a:cubicBezTo>
                <a:lnTo>
                  <a:pt x="0" y="2532395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999" y="4283673"/>
            <a:ext cx="6400800" cy="19817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400" dirty="0">
                <a:latin typeface="Book Antiqua"/>
                <a:ea typeface="+mn-lt"/>
                <a:cs typeface="+mn-lt"/>
              </a:rPr>
              <a:t>High complexity in protocol stacks limits rapid deployment and debugging.</a:t>
            </a:r>
            <a:endParaRPr lang="en-US" sz="1400">
              <a:latin typeface="Book Antiqua"/>
              <a:ea typeface="+mn-lt"/>
              <a:cs typeface="+mn-lt"/>
            </a:endParaRPr>
          </a:p>
          <a:p>
            <a:r>
              <a:rPr lang="en-GB" sz="1400" dirty="0">
                <a:latin typeface="Book Antiqua"/>
                <a:ea typeface="+mn-lt"/>
                <a:cs typeface="+mn-lt"/>
              </a:rPr>
              <a:t>Inadequate support for many-to-one data flow in low-power sensor networks.</a:t>
            </a:r>
          </a:p>
          <a:p>
            <a:r>
              <a:rPr lang="en-GB" sz="1400" dirty="0">
                <a:latin typeface="Book Antiqua"/>
                <a:ea typeface="+mn-lt"/>
                <a:cs typeface="+mn-lt"/>
              </a:rPr>
              <a:t>Existing solutions (e.g., LoRa, Zigbee) are expensive or over-engineered for short-range structured data.</a:t>
            </a:r>
          </a:p>
          <a:p>
            <a:r>
              <a:rPr lang="en-GB" sz="1400" dirty="0">
                <a:latin typeface="Book Antiqua"/>
                <a:ea typeface="+mn-lt"/>
                <a:cs typeface="+mn-lt"/>
              </a:rPr>
              <a:t>Challenges in maintaining real-time communication with low latency and minimal data loss.</a:t>
            </a:r>
          </a:p>
          <a:p>
            <a:r>
              <a:rPr lang="en-GB" sz="1400" dirty="0">
                <a:latin typeface="Book Antiqua"/>
                <a:ea typeface="+mn-lt"/>
                <a:cs typeface="+mn-lt"/>
              </a:rPr>
              <a:t>Lack of fallback operation when cloud or internet access is disrupted</a:t>
            </a:r>
          </a:p>
          <a:p>
            <a:endParaRPr lang="en-GB" sz="1100">
              <a:latin typeface="Book Antiq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T in Agriculture: 3 Smart Farming Solutions Help Farmers Have Real ...">
            <a:extLst>
              <a:ext uri="{FF2B5EF4-FFF2-40B4-BE49-F238E27FC236}">
                <a16:creationId xmlns:a16="http://schemas.microsoft.com/office/drawing/2014/main" id="{10B5D937-E0E0-7F4D-EF0A-F8C0619356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4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8715" r="14273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Book Antiqua"/>
                <a:ea typeface="+mj-lt"/>
                <a:cs typeface="+mj-lt"/>
              </a:rPr>
              <a:t>Core Functional Goals:</a:t>
            </a:r>
            <a:endParaRPr lang="en-US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700">
              <a:solidFill>
                <a:srgbClr val="FFFFFF"/>
              </a:solidFill>
              <a:latin typeface="Book Antiqua"/>
            </a:endParaRPr>
          </a:p>
          <a:p>
            <a:endParaRPr lang="en-GB" sz="17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GB" sz="1700" b="1">
                <a:solidFill>
                  <a:srgbClr val="FFFFFF"/>
                </a:solidFill>
                <a:latin typeface="Book Antiqua"/>
                <a:ea typeface="+mn-lt"/>
                <a:cs typeface="+mn-lt"/>
              </a:rPr>
              <a:t>Wirelessly monitor</a:t>
            </a:r>
            <a:r>
              <a:rPr lang="en-GB" sz="1700">
                <a:solidFill>
                  <a:srgbClr val="FFFFFF"/>
                </a:solidFill>
                <a:latin typeface="Book Antiqua"/>
                <a:ea typeface="+mn-lt"/>
                <a:cs typeface="+mn-lt"/>
              </a:rPr>
              <a:t> soil moisture, temperature, and humidity from multiple locations</a:t>
            </a:r>
            <a:endParaRPr lang="en-GB" sz="1700">
              <a:solidFill>
                <a:srgbClr val="FFFFFF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1700">
                <a:solidFill>
                  <a:srgbClr val="FFFFFF"/>
                </a:solidFill>
                <a:latin typeface="Book Antiqua"/>
                <a:ea typeface="+mn-lt"/>
                <a:cs typeface="+mn-lt"/>
              </a:rPr>
              <a:t> </a:t>
            </a:r>
            <a:r>
              <a:rPr lang="en-GB" sz="1700" b="1">
                <a:solidFill>
                  <a:srgbClr val="FFFFFF"/>
                </a:solidFill>
                <a:latin typeface="Book Antiqua"/>
                <a:ea typeface="+mn-lt"/>
                <a:cs typeface="+mn-lt"/>
              </a:rPr>
              <a:t>Display real-time sensor data</a:t>
            </a:r>
            <a:r>
              <a:rPr lang="en-GB" sz="1700">
                <a:solidFill>
                  <a:srgbClr val="FFFFFF"/>
                </a:solidFill>
                <a:latin typeface="Book Antiqua"/>
                <a:ea typeface="+mn-lt"/>
                <a:cs typeface="+mn-lt"/>
              </a:rPr>
              <a:t> on the mobile app using an IoT platform (Blynk)</a:t>
            </a:r>
            <a:endParaRPr lang="en-GB" sz="1700">
              <a:solidFill>
                <a:srgbClr val="FFFFFF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1700">
                <a:solidFill>
                  <a:srgbClr val="FFFFFF"/>
                </a:solidFill>
                <a:latin typeface="Book Antiqua"/>
                <a:ea typeface="+mn-lt"/>
                <a:cs typeface="+mn-lt"/>
              </a:rPr>
              <a:t> </a:t>
            </a:r>
            <a:r>
              <a:rPr lang="en-GB" sz="1700" b="1">
                <a:solidFill>
                  <a:srgbClr val="FFFFFF"/>
                </a:solidFill>
                <a:latin typeface="Book Antiqua"/>
                <a:ea typeface="+mn-lt"/>
                <a:cs typeface="+mn-lt"/>
              </a:rPr>
              <a:t>Automatically activate irrigation</a:t>
            </a:r>
            <a:r>
              <a:rPr lang="en-GB" sz="1700">
                <a:solidFill>
                  <a:srgbClr val="FFFFFF"/>
                </a:solidFill>
                <a:latin typeface="Book Antiqua"/>
                <a:ea typeface="+mn-lt"/>
                <a:cs typeface="+mn-lt"/>
              </a:rPr>
              <a:t> based on soil moisture thresholds</a:t>
            </a:r>
            <a:endParaRPr lang="en-GB" sz="1700">
              <a:solidFill>
                <a:srgbClr val="FFFFFF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1700">
                <a:solidFill>
                  <a:srgbClr val="FFFFFF"/>
                </a:solidFill>
                <a:latin typeface="Book Antiqua"/>
                <a:ea typeface="+mn-lt"/>
                <a:cs typeface="+mn-lt"/>
              </a:rPr>
              <a:t> </a:t>
            </a:r>
            <a:r>
              <a:rPr lang="en-GB" sz="1700" b="1">
                <a:solidFill>
                  <a:srgbClr val="FFFFFF"/>
                </a:solidFill>
                <a:latin typeface="Book Antiqua"/>
                <a:ea typeface="+mn-lt"/>
                <a:cs typeface="+mn-lt"/>
              </a:rPr>
              <a:t>Send smart notifications</a:t>
            </a:r>
            <a:r>
              <a:rPr lang="en-GB" sz="1700">
                <a:solidFill>
                  <a:srgbClr val="FFFFFF"/>
                </a:solidFill>
                <a:latin typeface="Book Antiqua"/>
                <a:ea typeface="+mn-lt"/>
                <a:cs typeface="+mn-lt"/>
              </a:rPr>
              <a:t> to the user when soil moisture falls below the safe limit</a:t>
            </a:r>
            <a:endParaRPr lang="en-GB" sz="1700">
              <a:solidFill>
                <a:srgbClr val="FFFFFF"/>
              </a:solidFill>
              <a:latin typeface="Book Antiqua"/>
            </a:endParaRPr>
          </a:p>
          <a:p>
            <a:endParaRPr lang="en-GB" sz="170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5" name="Picture 4" descr="IoT in Agriculture and Smart Farming | softengi.com">
            <a:extLst>
              <a:ext uri="{FF2B5EF4-FFF2-40B4-BE49-F238E27FC236}">
                <a16:creationId xmlns:a16="http://schemas.microsoft.com/office/drawing/2014/main" id="{DEB4EF61-FCBA-60BE-1DDE-682E530ABA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692" r="2040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How To Conduct Comparative Analysis Guide With Exampl - vrogue.co">
            <a:extLst>
              <a:ext uri="{FF2B5EF4-FFF2-40B4-BE49-F238E27FC236}">
                <a16:creationId xmlns:a16="http://schemas.microsoft.com/office/drawing/2014/main" id="{DCEF43BE-C5EB-EEAF-A027-F7174A0B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13" y="3627513"/>
            <a:ext cx="3634674" cy="217171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GB" sz="3700">
                <a:solidFill>
                  <a:schemeClr val="bg1"/>
                </a:solidFill>
                <a:latin typeface="Book Antiqua"/>
              </a:rPr>
              <a:t>Comparative Analysis of Research and Our Contributions</a:t>
            </a:r>
          </a:p>
        </p:txBody>
      </p:sp>
      <p:grpSp>
        <p:nvGrpSpPr>
          <p:cNvPr id="18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1610" y="685805"/>
            <a:ext cx="5621751" cy="5534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1700">
              <a:solidFill>
                <a:schemeClr val="bg1"/>
              </a:solidFill>
              <a:latin typeface="Book Antiqua"/>
            </a:endParaRPr>
          </a:p>
          <a:p>
            <a:pPr>
              <a:defRPr sz="1800" b="1"/>
            </a:pPr>
            <a:r>
              <a:rPr lang="en-US" sz="1700" dirty="0">
                <a:solidFill>
                  <a:schemeClr val="bg1"/>
                </a:solidFill>
                <a:latin typeface="Book Antiqua"/>
              </a:rPr>
              <a:t>🔍</a:t>
            </a:r>
            <a:r>
              <a:rPr lang="en-US" sz="1400" dirty="0">
                <a:solidFill>
                  <a:schemeClr val="bg1"/>
                </a:solidFill>
                <a:latin typeface="Book Antiqua"/>
              </a:rPr>
              <a:t> Identified Gaps in Current Research</a:t>
            </a:r>
          </a:p>
          <a:p>
            <a:pPr lvl="1">
              <a:defRPr sz="1400"/>
            </a:pPr>
            <a:r>
              <a:rPr lang="en-US" sz="1400" dirty="0">
                <a:solidFill>
                  <a:schemeClr val="bg1"/>
                </a:solidFill>
                <a:latin typeface="Book Antiqua"/>
              </a:rPr>
              <a:t>• Protocol Complexity – Modern protocols like MQTT-SN require custom stacks that increase overhead [Springer, 2025].</a:t>
            </a:r>
          </a:p>
          <a:p>
            <a:pPr lvl="1">
              <a:defRPr sz="1400"/>
            </a:pPr>
            <a:r>
              <a:rPr lang="en-US" sz="1400" dirty="0">
                <a:solidFill>
                  <a:schemeClr val="bg1"/>
                </a:solidFill>
                <a:latin typeface="Book Antiqua"/>
              </a:rPr>
              <a:t>• IoT Security – Many IoT devices lack secure configurations or insight into their software layers [Nozomi Networks, 2024].</a:t>
            </a:r>
          </a:p>
          <a:p>
            <a:pPr lvl="1">
              <a:defRPr sz="1400"/>
            </a:pPr>
            <a:r>
              <a:rPr lang="en-US" sz="1400" dirty="0">
                <a:solidFill>
                  <a:schemeClr val="bg1"/>
                </a:solidFill>
                <a:latin typeface="Book Antiqua"/>
              </a:rPr>
              <a:t>• Energy Efficiency – Energy use during wireless data transmission remains high [MDPI Electronics, 2024].</a:t>
            </a:r>
          </a:p>
          <a:p>
            <a:pPr lvl="1">
              <a:defRPr sz="1400"/>
            </a:pPr>
            <a:r>
              <a:rPr lang="en-US" sz="1400" dirty="0">
                <a:solidFill>
                  <a:schemeClr val="bg1"/>
                </a:solidFill>
                <a:latin typeface="Book Antiqua"/>
              </a:rPr>
              <a:t>• Real-Time Data Handling – Scaling systems while maintaining responsiveness is still a challenge [Springer, 2025].</a:t>
            </a:r>
          </a:p>
          <a:p>
            <a:pPr>
              <a:defRPr sz="1800" b="1"/>
            </a:pPr>
            <a:r>
              <a:rPr lang="en-US" sz="1400" dirty="0">
                <a:solidFill>
                  <a:schemeClr val="bg1"/>
                </a:solidFill>
                <a:latin typeface="Book Antiqua"/>
              </a:rPr>
              <a:t>✅ Our Project’s Contributions</a:t>
            </a:r>
          </a:p>
          <a:p>
            <a:pPr lvl="1">
              <a:defRPr sz="1400"/>
            </a:pPr>
            <a:r>
              <a:rPr lang="en-US" sz="1400" dirty="0">
                <a:solidFill>
                  <a:schemeClr val="bg1"/>
                </a:solidFill>
                <a:latin typeface="Book Antiqua"/>
              </a:rPr>
              <a:t>• Lightweight, Struct-Based Protocol using NRF24L01 for minimal overhead and fast transmission.</a:t>
            </a:r>
          </a:p>
          <a:p>
            <a:pPr lvl="1">
              <a:defRPr sz="1400"/>
            </a:pPr>
            <a:r>
              <a:rPr lang="en-US" sz="1400" dirty="0">
                <a:solidFill>
                  <a:schemeClr val="bg1"/>
                </a:solidFill>
                <a:latin typeface="Book Antiqua"/>
              </a:rPr>
              <a:t>• Communication-focused architecture with offline fallback handling and modular expansion.</a:t>
            </a:r>
          </a:p>
          <a:p>
            <a:pPr lvl="1">
              <a:defRPr sz="1400"/>
            </a:pPr>
            <a:r>
              <a:rPr lang="en-US" sz="1400" dirty="0">
                <a:solidFill>
                  <a:schemeClr val="bg1"/>
                </a:solidFill>
                <a:latin typeface="Book Antiqua"/>
              </a:rPr>
              <a:t>• Secure and energy-efficient communication tailored for microcontroller constraints.</a:t>
            </a:r>
          </a:p>
          <a:p>
            <a:pPr lvl="1">
              <a:defRPr sz="1400"/>
            </a:pPr>
            <a:r>
              <a:rPr lang="en-US" sz="1400" dirty="0">
                <a:solidFill>
                  <a:schemeClr val="bg1"/>
                </a:solidFill>
                <a:latin typeface="Book Antiqua"/>
              </a:rPr>
              <a:t>• Real-time, many-to-one data handling across three active sensor nodes.</a:t>
            </a:r>
          </a:p>
        </p:txBody>
      </p:sp>
    </p:spTree>
    <p:extLst>
      <p:ext uri="{BB962C8B-B14F-4D97-AF65-F5344CB8AC3E}">
        <p14:creationId xmlns:p14="http://schemas.microsoft.com/office/powerpoint/2010/main" val="148332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4A5B3-76E2-B10F-12A0-332675E8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We Chose NRF24L01 Over LoRa, Zigbee, and Wi-Fi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588C6D9-FA9C-02BA-0E0A-16E90CA30E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708162"/>
              </p:ext>
            </p:extLst>
          </p:nvPr>
        </p:nvGraphicFramePr>
        <p:xfrm>
          <a:off x="4777316" y="1613803"/>
          <a:ext cx="6780703" cy="362806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42437">
                  <a:extLst>
                    <a:ext uri="{9D8B030D-6E8A-4147-A177-3AD203B41FA5}">
                      <a16:colId xmlns:a16="http://schemas.microsoft.com/office/drawing/2014/main" val="323641811"/>
                    </a:ext>
                  </a:extLst>
                </a:gridCol>
                <a:gridCol w="858854">
                  <a:extLst>
                    <a:ext uri="{9D8B030D-6E8A-4147-A177-3AD203B41FA5}">
                      <a16:colId xmlns:a16="http://schemas.microsoft.com/office/drawing/2014/main" val="958099037"/>
                    </a:ext>
                  </a:extLst>
                </a:gridCol>
                <a:gridCol w="740789">
                  <a:extLst>
                    <a:ext uri="{9D8B030D-6E8A-4147-A177-3AD203B41FA5}">
                      <a16:colId xmlns:a16="http://schemas.microsoft.com/office/drawing/2014/main" val="3046852279"/>
                    </a:ext>
                  </a:extLst>
                </a:gridCol>
                <a:gridCol w="1132150">
                  <a:extLst>
                    <a:ext uri="{9D8B030D-6E8A-4147-A177-3AD203B41FA5}">
                      <a16:colId xmlns:a16="http://schemas.microsoft.com/office/drawing/2014/main" val="519638776"/>
                    </a:ext>
                  </a:extLst>
                </a:gridCol>
                <a:gridCol w="811628">
                  <a:extLst>
                    <a:ext uri="{9D8B030D-6E8A-4147-A177-3AD203B41FA5}">
                      <a16:colId xmlns:a16="http://schemas.microsoft.com/office/drawing/2014/main" val="691479569"/>
                    </a:ext>
                  </a:extLst>
                </a:gridCol>
                <a:gridCol w="1174229">
                  <a:extLst>
                    <a:ext uri="{9D8B030D-6E8A-4147-A177-3AD203B41FA5}">
                      <a16:colId xmlns:a16="http://schemas.microsoft.com/office/drawing/2014/main" val="696852301"/>
                    </a:ext>
                  </a:extLst>
                </a:gridCol>
                <a:gridCol w="1220616">
                  <a:extLst>
                    <a:ext uri="{9D8B030D-6E8A-4147-A177-3AD203B41FA5}">
                      <a16:colId xmlns:a16="http://schemas.microsoft.com/office/drawing/2014/main" val="1812498629"/>
                    </a:ext>
                  </a:extLst>
                </a:gridCol>
              </a:tblGrid>
              <a:tr h="8547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500" b="1" i="0" u="none" strike="noStrike" cap="none" spc="30" noProof="0">
                          <a:solidFill>
                            <a:schemeClr val="tx1"/>
                          </a:solidFill>
                          <a:latin typeface="Calibri"/>
                        </a:rPr>
                        <a:t>Protocol</a:t>
                      </a:r>
                      <a:endParaRPr lang="en-US" sz="1500" b="1" cap="none" spc="30">
                        <a:solidFill>
                          <a:schemeClr val="tx1"/>
                        </a:solidFill>
                      </a:endParaRPr>
                    </a:p>
                  </a:txBody>
                  <a:tcPr marL="0" marR="8719" marT="61170" marB="611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500" b="1" i="0" u="none" strike="noStrike" cap="none" spc="30" noProof="0">
                          <a:solidFill>
                            <a:schemeClr val="tx1"/>
                          </a:solidFill>
                          <a:latin typeface="Calibri"/>
                        </a:rPr>
                        <a:t>~</a:t>
                      </a:r>
                      <a:r>
                        <a:rPr lang="en-GB" sz="1500" b="1" i="0" u="none" strike="noStrike" cap="none" spc="30" noProof="0">
                          <a:solidFill>
                            <a:schemeClr val="tx1"/>
                          </a:solidFill>
                        </a:rPr>
                        <a:t>Range</a:t>
                      </a:r>
                      <a:endParaRPr lang="en-US" sz="1500" b="1" cap="none" spc="30">
                        <a:solidFill>
                          <a:schemeClr val="tx1"/>
                        </a:solidFill>
                      </a:endParaRPr>
                    </a:p>
                  </a:txBody>
                  <a:tcPr marL="0" marR="8719" marT="61170" marB="611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 cap="none" spc="30">
                          <a:solidFill>
                            <a:schemeClr val="tx1"/>
                          </a:solidFill>
                        </a:rPr>
                        <a:t>Power Usage</a:t>
                      </a:r>
                      <a:endParaRPr lang="en-US" sz="1500" b="1" cap="none" spc="3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500" b="1" cap="none" spc="30">
                        <a:solidFill>
                          <a:schemeClr val="tx1"/>
                        </a:solidFill>
                      </a:endParaRPr>
                    </a:p>
                  </a:txBody>
                  <a:tcPr marL="0" marR="8719" marT="61170" marB="611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 cap="none" spc="30">
                          <a:solidFill>
                            <a:schemeClr val="tx1"/>
                          </a:solidFill>
                        </a:rPr>
                        <a:t>Cost/Node</a:t>
                      </a:r>
                      <a:endParaRPr lang="en-US" sz="1500" b="1" cap="none" spc="3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500" b="1" cap="none" spc="30">
                        <a:solidFill>
                          <a:schemeClr val="tx1"/>
                        </a:solidFill>
                      </a:endParaRPr>
                    </a:p>
                  </a:txBody>
                  <a:tcPr marL="0" marR="8719" marT="61170" marB="611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 cap="none" spc="30">
                          <a:solidFill>
                            <a:schemeClr val="tx1"/>
                          </a:solidFill>
                        </a:rPr>
                        <a:t>Data Rate</a:t>
                      </a:r>
                      <a:endParaRPr lang="en-US" sz="1500" b="1" cap="none" spc="3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500" b="1" cap="none" spc="30">
                        <a:solidFill>
                          <a:schemeClr val="tx1"/>
                        </a:solidFill>
                      </a:endParaRPr>
                    </a:p>
                  </a:txBody>
                  <a:tcPr marL="0" marR="8719" marT="61170" marB="611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 cap="none" spc="30">
                          <a:solidFill>
                            <a:schemeClr val="tx1"/>
                          </a:solidFill>
                        </a:rPr>
                        <a:t>Integration Ease</a:t>
                      </a:r>
                      <a:endParaRPr lang="en-US" sz="1500" b="1" cap="none" spc="3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500" b="1" cap="none" spc="30">
                        <a:solidFill>
                          <a:schemeClr val="tx1"/>
                        </a:solidFill>
                      </a:endParaRPr>
                    </a:p>
                  </a:txBody>
                  <a:tcPr marL="0" marR="8719" marT="61170" marB="611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500" b="1" i="0" u="none" strike="noStrike" cap="none" spc="30" noProof="0">
                          <a:solidFill>
                            <a:schemeClr val="tx1"/>
                          </a:solidFill>
                          <a:latin typeface="Calibri"/>
                        </a:rPr>
                        <a:t>Suitability</a:t>
                      </a:r>
                      <a:endParaRPr lang="en-US" sz="1500" b="1" cap="none" spc="30">
                        <a:solidFill>
                          <a:schemeClr val="tx1"/>
                        </a:solidFill>
                      </a:endParaRPr>
                    </a:p>
                  </a:txBody>
                  <a:tcPr marL="0" marR="8719" marT="61170" marB="611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439342"/>
                  </a:ext>
                </a:extLst>
              </a:tr>
              <a:tr h="8241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NRF24L01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~700 m (w/ PA+LNA)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100" b="0" i="0" u="none" strike="noStrike" cap="none" spc="0" noProof="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GB" sz="1100" b="0" i="0" u="none" strike="noStrike" cap="none" spc="0" noProof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Low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₹150–₹200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Up to 2 Mbps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Easy ( ESP32)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✅ Ideal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461885"/>
                  </a:ext>
                </a:extLst>
              </a:tr>
              <a:tr h="4753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Zigbee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~10–50 m</a:t>
                      </a:r>
                    </a:p>
                    <a:p>
                      <a:pPr lvl="0">
                        <a:buNone/>
                      </a:pPr>
                      <a:endParaRPr lang="en-GB" sz="1100" b="0" i="0" u="none" strike="noStrike" cap="none" spc="0" noProof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Medium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₹400–₹600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250 kbps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Moderate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Possible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1055"/>
                  </a:ext>
                </a:extLst>
              </a:tr>
              <a:tr h="8241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LoRa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1–5 km+</a:t>
                      </a: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Very Low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₹700–₹1200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&lt; 50 kbps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Complex (custom stack)</a:t>
                      </a:r>
                      <a:endParaRPr lang="en-GB" sz="1100" b="0" i="0" u="none" strike="noStrike" cap="none" spc="0" noProof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Unnecessarily complex</a:t>
                      </a:r>
                      <a:endParaRPr lang="en-US" sz="1100" b="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034224"/>
                  </a:ext>
                </a:extLst>
              </a:tr>
              <a:tr h="6497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Wi-Fi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30–50 m</a:t>
                      </a: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High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₹400+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</a:rPr>
                        <a:t>High (~10 Mbps)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GB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✅ Built-in (ESP32)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For cloud only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3593" marR="30585" marT="30585" marB="61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95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5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48A5F1-084D-409C-8AA2-B870612020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5000"/>
                    </a14:imgEffect>
                    <a14:imgEffect>
                      <a14:brightnessContrast bright="23000" contrast="25000"/>
                    </a14:imgEffect>
                  </a14:imgLayer>
                </a14:imgProps>
              </a:ext>
            </a:extLst>
          </a:blip>
          <a:srcRect b="15755"/>
          <a:stretch/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471" y="4217868"/>
            <a:ext cx="4725797" cy="1817171"/>
          </a:xfrm>
        </p:spPr>
        <p:txBody>
          <a:bodyPr>
            <a:normAutofit/>
          </a:bodyPr>
          <a:lstStyle/>
          <a:p>
            <a:pPr algn="r"/>
            <a:r>
              <a:rPr lang="en-GB"/>
              <a:t>Hardware Components</a:t>
            </a:r>
          </a:p>
        </p:txBody>
      </p:sp>
      <p:sp>
        <p:nvSpPr>
          <p:cNvPr id="499" name="Freeform: Shape 498">
            <a:extLst>
              <a:ext uri="{FF2B5EF4-FFF2-40B4-BE49-F238E27FC236}">
                <a16:creationId xmlns:a16="http://schemas.microsoft.com/office/drawing/2014/main" id="{08D97BCC-370B-4538-9D62-136AC6343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561316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9" name="Picture 488" descr="DHT22 - Temperature and Humidity Sensor Module buy online at Low Price ...">
            <a:extLst>
              <a:ext uri="{FF2B5EF4-FFF2-40B4-BE49-F238E27FC236}">
                <a16:creationId xmlns:a16="http://schemas.microsoft.com/office/drawing/2014/main" id="{8B3B9F56-E855-A908-A246-815163AFA9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751" r="4221" b="-4"/>
          <a:stretch/>
        </p:blipFill>
        <p:spPr>
          <a:xfrm>
            <a:off x="-6" y="725908"/>
            <a:ext cx="1598364" cy="2852928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71900" y="0"/>
                </a:moveTo>
                <a:cubicBezTo>
                  <a:pt x="959714" y="0"/>
                  <a:pt x="1598364" y="638650"/>
                  <a:pt x="1598364" y="1426464"/>
                </a:cubicBezTo>
                <a:cubicBezTo>
                  <a:pt x="1598364" y="2214278"/>
                  <a:pt x="959714" y="2852928"/>
                  <a:pt x="171900" y="2852928"/>
                </a:cubicBezTo>
                <a:cubicBezTo>
                  <a:pt x="122662" y="2852928"/>
                  <a:pt x="74006" y="2850433"/>
                  <a:pt x="26052" y="2845563"/>
                </a:cubicBezTo>
                <a:lnTo>
                  <a:pt x="0" y="2841587"/>
                </a:lnTo>
                <a:lnTo>
                  <a:pt x="0" y="11341"/>
                </a:lnTo>
                <a:lnTo>
                  <a:pt x="26052" y="7365"/>
                </a:lnTo>
                <a:cubicBezTo>
                  <a:pt x="74006" y="2495"/>
                  <a:pt x="122662" y="0"/>
                  <a:pt x="171900" y="0"/>
                </a:cubicBezTo>
                <a:close/>
              </a:path>
            </a:pathLst>
          </a:custGeom>
        </p:spPr>
      </p:pic>
      <p:sp>
        <p:nvSpPr>
          <p:cNvPr id="501" name="Oval 500">
            <a:extLst>
              <a:ext uri="{FF2B5EF4-FFF2-40B4-BE49-F238E27FC236}">
                <a16:creationId xmlns:a16="http://schemas.microsoft.com/office/drawing/2014/main" id="{AC1BA173-64A6-4ACF-A849-F0194E82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830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7" name="Picture 486" descr="ESP32-WROOM NodeMCU Development Board WiFi+Bluetooth Ultra-Low Power ...">
            <a:extLst>
              <a:ext uri="{FF2B5EF4-FFF2-40B4-BE49-F238E27FC236}">
                <a16:creationId xmlns:a16="http://schemas.microsoft.com/office/drawing/2014/main" id="{5EFAB759-6D28-4DC5-FDBD-FACC445FAD6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77" r="11470" b="-4"/>
          <a:stretch/>
        </p:blipFill>
        <p:spPr>
          <a:xfrm>
            <a:off x="214289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503" name="Oval 502">
            <a:extLst>
              <a:ext uri="{FF2B5EF4-FFF2-40B4-BE49-F238E27FC236}">
                <a16:creationId xmlns:a16="http://schemas.microsoft.com/office/drawing/2014/main" id="{5DA699A9-471A-451C-8D64-4BBFBB790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5776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0" name="Picture 489" descr="Compact sensors for soil moisture? : r/AskElectronics">
            <a:extLst>
              <a:ext uri="{FF2B5EF4-FFF2-40B4-BE49-F238E27FC236}">
                <a16:creationId xmlns:a16="http://schemas.microsoft.com/office/drawing/2014/main" id="{AA034229-F529-F37F-F6D3-4328F94F15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529" r="27971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505" name="Oval 504">
            <a:extLst>
              <a:ext uri="{FF2B5EF4-FFF2-40B4-BE49-F238E27FC236}">
                <a16:creationId xmlns:a16="http://schemas.microsoft.com/office/drawing/2014/main" id="{4FF79B19-2390-46F4-BD3F-E2F55F6E1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3246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8" name="Picture 487" descr="nRF24L01 - 2.4 GHz radio modules • Wolles Elektronikkiste">
            <a:extLst>
              <a:ext uri="{FF2B5EF4-FFF2-40B4-BE49-F238E27FC236}">
                <a16:creationId xmlns:a16="http://schemas.microsoft.com/office/drawing/2014/main" id="{7535E0CB-0BD0-830B-7859-8A668586D0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523" r="20727"/>
          <a:stretch/>
        </p:blipFill>
        <p:spPr>
          <a:xfrm>
            <a:off x="8937838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92D7380E-05F8-4B98-9D58-B34C09FC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80689" y="4303493"/>
            <a:ext cx="0" cy="164592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Content Placeholder 485">
            <a:extLst>
              <a:ext uri="{FF2B5EF4-FFF2-40B4-BE49-F238E27FC236}">
                <a16:creationId xmlns:a16="http://schemas.microsoft.com/office/drawing/2014/main" id="{C88DF808-B8F8-9D0C-517A-3A6F77F04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386" y="4217868"/>
            <a:ext cx="5176345" cy="18171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>
                <a:ea typeface="+mn-lt"/>
                <a:cs typeface="+mn-lt"/>
              </a:rPr>
              <a:t>ESP32 – Main controller and Wi-Fi module</a:t>
            </a:r>
          </a:p>
          <a:p>
            <a:pPr>
              <a:spcBef>
                <a:spcPts val="0"/>
              </a:spcBef>
            </a:pPr>
            <a:r>
              <a:rPr lang="en-US" sz="1800">
                <a:ea typeface="+mn-lt"/>
                <a:cs typeface="+mn-lt"/>
              </a:rPr>
              <a:t>NRF24L01 – Wireless transceiver for nodes</a:t>
            </a:r>
          </a:p>
          <a:p>
            <a:pPr>
              <a:spcBef>
                <a:spcPts val="0"/>
              </a:spcBef>
            </a:pPr>
            <a:r>
              <a:rPr lang="en-US" sz="1800">
                <a:ea typeface="+mn-lt"/>
                <a:cs typeface="+mn-lt"/>
              </a:rPr>
              <a:t>DHT22 – Temperature and Humidity sensor</a:t>
            </a:r>
          </a:p>
          <a:p>
            <a:pPr>
              <a:spcBef>
                <a:spcPts val="0"/>
              </a:spcBef>
            </a:pPr>
            <a:r>
              <a:rPr lang="en-US" sz="1800">
                <a:ea typeface="+mn-lt"/>
                <a:cs typeface="+mn-lt"/>
              </a:rPr>
              <a:t>Soil Moisture Sensor – Analog soil sensor</a:t>
            </a:r>
          </a:p>
          <a:p>
            <a:pPr>
              <a:spcBef>
                <a:spcPts val="0"/>
              </a:spcBef>
            </a:pPr>
            <a:r>
              <a:rPr lang="en-US" sz="1800">
                <a:ea typeface="+mn-lt"/>
                <a:cs typeface="+mn-lt"/>
              </a:rPr>
              <a:t>Relay Module – Controls water pump</a:t>
            </a:r>
          </a:p>
          <a:p>
            <a:pPr>
              <a:spcBef>
                <a:spcPts val="0"/>
              </a:spcBef>
            </a:pPr>
            <a:r>
              <a:rPr lang="en-US" sz="1800">
                <a:ea typeface="+mn-lt"/>
                <a:cs typeface="+mn-lt"/>
              </a:rPr>
              <a:t>DC Pump – Waters the plants automatically</a:t>
            </a:r>
          </a:p>
          <a:p>
            <a:endParaRPr lang="en-GB" sz="1800">
              <a:ea typeface="Calibri"/>
              <a:cs typeface="Calibr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Node Architecture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sz="1200">
                <a:solidFill>
                  <a:schemeClr val="bg1"/>
                </a:solidFill>
                <a:latin typeface="Book Antiqua"/>
              </a:rPr>
              <a:t>Each node includes DHT22 + Soil Sensor + NRF24L01</a:t>
            </a:r>
          </a:p>
          <a:p>
            <a:r>
              <a:rPr lang="en-GB" sz="1200">
                <a:solidFill>
                  <a:schemeClr val="bg1"/>
                </a:solidFill>
                <a:latin typeface="Book Antiqua"/>
              </a:rPr>
              <a:t>Sends structured sensor data wirelessly</a:t>
            </a:r>
            <a:endParaRPr lang="en-GB" sz="12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r>
              <a:rPr lang="en-GB" sz="1200">
                <a:solidFill>
                  <a:schemeClr val="bg1"/>
                </a:solidFill>
                <a:latin typeface="Book Antiqua"/>
              </a:rPr>
              <a:t>Unique Node IDs for identification (N1, N2, N3)</a:t>
            </a:r>
            <a:br>
              <a:rPr lang="en-GB" sz="1200">
                <a:latin typeface="Book Antiqua"/>
              </a:rPr>
            </a:br>
            <a:r>
              <a:rPr lang="en-GB" sz="1200">
                <a:solidFill>
                  <a:schemeClr val="bg1"/>
                </a:solidFill>
                <a:latin typeface="Book Antiqua"/>
              </a:rPr>
              <a:t>===================================================</a:t>
            </a:r>
          </a:p>
          <a:p>
            <a:r>
              <a:rPr lang="en-GB" sz="1200">
                <a:solidFill>
                  <a:schemeClr val="bg1"/>
                </a:solidFill>
                <a:latin typeface="Book Antiqua"/>
              </a:rPr>
              <a:t>Data Handling Workflow per Node:</a:t>
            </a:r>
            <a:endParaRPr lang="en-GB" sz="12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Sensor Sampling</a:t>
            </a:r>
            <a:b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</a:b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-ESP32 reads DHT22 and soil moisture data every few seconds.</a:t>
            </a:r>
            <a:endParaRPr lang="en-GB" sz="12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Struct Packaging Data is placed into a </a:t>
            </a:r>
            <a:r>
              <a:rPr lang="en-GB" sz="1200">
                <a:solidFill>
                  <a:schemeClr val="bg1"/>
                </a:solidFill>
                <a:latin typeface="Book Antiqua"/>
              </a:rPr>
              <a:t>struct</a:t>
            </a: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 with fields:</a:t>
            </a:r>
            <a:br>
              <a:rPr lang="en-GB" sz="1200">
                <a:solidFill>
                  <a:schemeClr val="bg1"/>
                </a:solidFill>
                <a:latin typeface="Book Antiqua"/>
                <a:ea typeface="Calibri"/>
                <a:cs typeface="Calibri"/>
              </a:rPr>
            </a:br>
            <a:r>
              <a:rPr lang="en-GB" sz="1200">
                <a:solidFill>
                  <a:schemeClr val="bg1"/>
                </a:solidFill>
                <a:latin typeface="Book Antiqua"/>
                <a:ea typeface="Calibri"/>
                <a:cs typeface="Calibri"/>
              </a:rPr>
              <a:t> </a:t>
            </a:r>
            <a:r>
              <a:rPr lang="en-GB" sz="1200">
                <a:solidFill>
                  <a:schemeClr val="bg1"/>
                </a:solidFill>
                <a:latin typeface="Book Antiqua"/>
              </a:rPr>
              <a:t>Node ID</a:t>
            </a: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, </a:t>
            </a:r>
            <a:r>
              <a:rPr lang="en-GB" sz="1200">
                <a:solidFill>
                  <a:schemeClr val="bg1"/>
                </a:solidFill>
                <a:latin typeface="Book Antiqua"/>
              </a:rPr>
              <a:t>Temperature</a:t>
            </a: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, </a:t>
            </a:r>
            <a:r>
              <a:rPr lang="en-GB" sz="1200">
                <a:solidFill>
                  <a:schemeClr val="bg1"/>
                </a:solidFill>
                <a:latin typeface="Book Antiqua"/>
              </a:rPr>
              <a:t>Humidity</a:t>
            </a: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, </a:t>
            </a:r>
            <a:r>
              <a:rPr lang="en-GB" sz="1200">
                <a:solidFill>
                  <a:schemeClr val="bg1"/>
                </a:solidFill>
                <a:latin typeface="Book Antiqua"/>
              </a:rPr>
              <a:t>Soil Moisture</a:t>
            </a: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, </a:t>
            </a:r>
            <a:r>
              <a:rPr lang="en-GB" sz="1200">
                <a:solidFill>
                  <a:schemeClr val="bg1"/>
                </a:solidFill>
                <a:latin typeface="Book Antiqua"/>
              </a:rPr>
              <a:t>Relay State.</a:t>
            </a:r>
            <a:endParaRPr lang="en-GB" sz="12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Relay Decision Logic :If soil is too dry, relay GPIO pin is activated to turn ON the pump.</a:t>
            </a:r>
            <a:endParaRPr lang="en-GB" sz="12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Wireless Transmission via NRF24L01</a:t>
            </a:r>
            <a:b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</a:b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ESP32 sends the struct to a central ESP32 receiver using a unique address like </a:t>
            </a:r>
            <a:r>
              <a:rPr lang="en-GB" sz="1200">
                <a:solidFill>
                  <a:schemeClr val="bg1"/>
                </a:solidFill>
                <a:latin typeface="Book Antiqua"/>
              </a:rPr>
              <a:t>"NODE1"</a:t>
            </a:r>
            <a:r>
              <a:rPr lang="en-GB" sz="1200">
                <a:solidFill>
                  <a:schemeClr val="bg1"/>
                </a:solidFill>
                <a:latin typeface="Book Antiqua"/>
                <a:ea typeface="+mn-lt"/>
                <a:cs typeface="+mn-lt"/>
              </a:rPr>
              <a:t>.</a:t>
            </a:r>
            <a:endParaRPr lang="en-GB" sz="1200">
              <a:solidFill>
                <a:schemeClr val="bg1"/>
              </a:solidFill>
              <a:latin typeface="Book Antiqua"/>
              <a:ea typeface="Calibri"/>
              <a:cs typeface="Calibri"/>
            </a:endParaRPr>
          </a:p>
          <a:p>
            <a:br>
              <a:rPr lang="en-GB" sz="2000">
                <a:solidFill>
                  <a:schemeClr val="bg1"/>
                </a:solidFill>
              </a:rPr>
            </a:br>
            <a:endParaRPr lang="en-GB" sz="200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GB" sz="2000"/>
          </a:p>
        </p:txBody>
      </p:sp>
      <p:pic>
        <p:nvPicPr>
          <p:cNvPr id="6" name="Picture 5" descr="A solar panel on a pole&#10;&#10;AI-generated content may be incorrect.">
            <a:extLst>
              <a:ext uri="{FF2B5EF4-FFF2-40B4-BE49-F238E27FC236}">
                <a16:creationId xmlns:a16="http://schemas.microsoft.com/office/drawing/2014/main" id="{BAF9A2F7-9CA8-B092-5949-4E79E082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746" y="369913"/>
            <a:ext cx="3053533" cy="27845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1D159D3B-2799-3B89-1479-17272129A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661" y="4099771"/>
            <a:ext cx="3588640" cy="20455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latin typeface="Book Antiqua"/>
              </a:rPr>
              <a:t>Receiver (ESP32)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solidFill>
                  <a:schemeClr val="bg1"/>
                </a:solidFill>
                <a:latin typeface="Book Antiqua"/>
              </a:rPr>
              <a:t>Receives data from multiple nodes using NRF24L01</a:t>
            </a:r>
          </a:p>
          <a:p>
            <a:r>
              <a:rPr lang="en-GB" sz="2000">
                <a:solidFill>
                  <a:schemeClr val="bg1"/>
                </a:solidFill>
                <a:latin typeface="Book Antiqua"/>
              </a:rPr>
              <a:t>Parses and forwards sensor values to Blynk cloud</a:t>
            </a:r>
          </a:p>
          <a:p>
            <a:r>
              <a:rPr lang="en-GB" sz="2000">
                <a:solidFill>
                  <a:schemeClr val="bg1"/>
                </a:solidFill>
                <a:latin typeface="Book Antiqua"/>
              </a:rPr>
              <a:t>Sends notification alerts based on soil threshold</a:t>
            </a:r>
          </a:p>
        </p:txBody>
      </p:sp>
      <p:pic>
        <p:nvPicPr>
          <p:cNvPr id="4" name="Picture 3" descr="A circuit board with wires&#10;&#10;AI-generated content may be incorrect.">
            <a:extLst>
              <a:ext uri="{FF2B5EF4-FFF2-40B4-BE49-F238E27FC236}">
                <a16:creationId xmlns:a16="http://schemas.microsoft.com/office/drawing/2014/main" id="{E409FDF9-6DF5-BFF0-CDA7-C837B824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95" y="-3770"/>
            <a:ext cx="3848322" cy="2155060"/>
          </a:xfrm>
          <a:prstGeom prst="rect">
            <a:avLst/>
          </a:prstGeom>
        </p:spPr>
      </p:pic>
      <p:pic>
        <p:nvPicPr>
          <p:cNvPr id="5" name="Picture 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9019E2E1-590A-0F8C-79DA-038CFD457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053" y="2153652"/>
            <a:ext cx="3850006" cy="2926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15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Smart AgroSense: IoT-Based Multi-Point Wireless Sensor System for Precision Farming</vt:lpstr>
      <vt:lpstr>Problem Statement</vt:lpstr>
      <vt:lpstr>Core Functional Goals:</vt:lpstr>
      <vt:lpstr>Comparative Analysis of Research and Our Contributions</vt:lpstr>
      <vt:lpstr>Why We Chose NRF24L01 Over LoRa, Zigbee, and Wi-Fi</vt:lpstr>
      <vt:lpstr>Hardware Components</vt:lpstr>
      <vt:lpstr>Node Architecture</vt:lpstr>
      <vt:lpstr>Receiver (ESP32)</vt:lpstr>
      <vt:lpstr>System Overview</vt:lpstr>
      <vt:lpstr>Key Competitive Features:</vt:lpstr>
      <vt:lpstr>Blynk Cloud Integration</vt:lpstr>
      <vt:lpstr>Software Workflow</vt:lpstr>
      <vt:lpstr>PowerPoint Presentation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219</cp:revision>
  <dcterms:created xsi:type="dcterms:W3CDTF">2013-01-27T09:14:16Z</dcterms:created>
  <dcterms:modified xsi:type="dcterms:W3CDTF">2025-04-25T17:40:52Z</dcterms:modified>
  <cp:category/>
</cp:coreProperties>
</file>